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310" r:id="rId3"/>
    <p:sldId id="311" r:id="rId4"/>
    <p:sldId id="260" r:id="rId5"/>
    <p:sldId id="314" r:id="rId6"/>
    <p:sldId id="329" r:id="rId7"/>
    <p:sldId id="308" r:id="rId8"/>
    <p:sldId id="295" r:id="rId9"/>
    <p:sldId id="303" r:id="rId10"/>
    <p:sldId id="288" r:id="rId11"/>
    <p:sldId id="277" r:id="rId12"/>
    <p:sldId id="279" r:id="rId13"/>
    <p:sldId id="280" r:id="rId14"/>
    <p:sldId id="297" r:id="rId15"/>
    <p:sldId id="324" r:id="rId16"/>
    <p:sldId id="327" r:id="rId17"/>
    <p:sldId id="321" r:id="rId18"/>
    <p:sldId id="296" r:id="rId19"/>
    <p:sldId id="283" r:id="rId20"/>
    <p:sldId id="286" r:id="rId21"/>
    <p:sldId id="284" r:id="rId22"/>
    <p:sldId id="328" r:id="rId23"/>
    <p:sldId id="307" r:id="rId24"/>
    <p:sldId id="273" r:id="rId25"/>
    <p:sldId id="305" r:id="rId26"/>
    <p:sldId id="306" r:id="rId27"/>
    <p:sldId id="309" r:id="rId28"/>
    <p:sldId id="299" r:id="rId29"/>
    <p:sldId id="300" r:id="rId30"/>
    <p:sldId id="264" r:id="rId31"/>
    <p:sldId id="312" r:id="rId32"/>
    <p:sldId id="326"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C2"/>
    <a:srgbClr val="F2F2F2"/>
    <a:srgbClr val="333333"/>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32" autoAdjust="0"/>
  </p:normalViewPr>
  <p:slideViewPr>
    <p:cSldViewPr snapToGrid="0">
      <p:cViewPr varScale="1">
        <p:scale>
          <a:sx n="112" d="100"/>
          <a:sy n="112" d="100"/>
        </p:scale>
        <p:origin x="504"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상진 김" userId="fc1348c49e0a7fd0" providerId="LiveId" clId="{57D72177-725E-4A9A-B21B-14CED51FB202}"/>
    <pc:docChg chg="delSld">
      <pc:chgData name="상진 김" userId="fc1348c49e0a7fd0" providerId="LiveId" clId="{57D72177-725E-4A9A-B21B-14CED51FB202}" dt="2024-10-22T12:51:03.354" v="0" actId="47"/>
      <pc:docMkLst>
        <pc:docMk/>
      </pc:docMkLst>
      <pc:sldChg chg="del">
        <pc:chgData name="상진 김" userId="fc1348c49e0a7fd0" providerId="LiveId" clId="{57D72177-725E-4A9A-B21B-14CED51FB202}" dt="2024-10-22T12:51:03.354" v="0" actId="47"/>
        <pc:sldMkLst>
          <pc:docMk/>
          <pc:sldMk cId="2268299256"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50BC2-5013-48CE-96D1-DCAB1383652A}" type="datetimeFigureOut">
              <a:rPr lang="ko-KR" altLang="en-US" smtClean="0"/>
              <a:t>2024-10-22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9DBB4-1413-4EB4-BE07-DFF406B551EF}" type="slidenum">
              <a:rPr lang="ko-KR" altLang="en-US" smtClean="0"/>
              <a:t>‹#›</a:t>
            </a:fld>
            <a:endParaRPr lang="ko-KR" altLang="en-US"/>
          </a:p>
        </p:txBody>
      </p:sp>
    </p:spTree>
    <p:extLst>
      <p:ext uri="{BB962C8B-B14F-4D97-AF65-F5344CB8AC3E}">
        <p14:creationId xmlns:p14="http://schemas.microsoft.com/office/powerpoint/2010/main" val="16728103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B49DBB4-1413-4EB4-BE07-DFF406B551EF}" type="slidenum">
              <a:rPr lang="ko-KR" altLang="en-US" smtClean="0"/>
              <a:t>10</a:t>
            </a:fld>
            <a:endParaRPr lang="ko-KR" altLang="en-US"/>
          </a:p>
        </p:txBody>
      </p:sp>
    </p:spTree>
    <p:extLst>
      <p:ext uri="{BB962C8B-B14F-4D97-AF65-F5344CB8AC3E}">
        <p14:creationId xmlns:p14="http://schemas.microsoft.com/office/powerpoint/2010/main" val="283761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8423F7-04AD-5810-8EA4-3297414654D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258CD74-5319-808E-0407-207C968D88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ABDF54D-986C-C50F-723C-8E6EAA6A4F88}"/>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5" name="바닥글 개체 틀 4">
            <a:extLst>
              <a:ext uri="{FF2B5EF4-FFF2-40B4-BE49-F238E27FC236}">
                <a16:creationId xmlns:a16="http://schemas.microsoft.com/office/drawing/2014/main" id="{8596821E-E8D9-7727-10E4-797DF377733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F407D66-65E2-203C-4CB2-C1F50E809379}"/>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2151088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1CAE76-9940-4585-58FB-42397D599E9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956FF80-0B64-87D7-D365-CED0584D4CA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459CAB1-4A5B-2956-5D03-E9FBFFC17E46}"/>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5" name="바닥글 개체 틀 4">
            <a:extLst>
              <a:ext uri="{FF2B5EF4-FFF2-40B4-BE49-F238E27FC236}">
                <a16:creationId xmlns:a16="http://schemas.microsoft.com/office/drawing/2014/main" id="{0A937A57-9DD8-F64A-A36C-FEF9916E48E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6E17B01-0794-90F7-FEAD-C8383520A1E5}"/>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38055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A08EABE-14B6-BA70-07DA-AE158585DAA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188474B-71A1-0036-5FA6-1E50E4BAD18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9670CD9-32CB-E5F7-2C34-C24BA0EC3732}"/>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5" name="바닥글 개체 틀 4">
            <a:extLst>
              <a:ext uri="{FF2B5EF4-FFF2-40B4-BE49-F238E27FC236}">
                <a16:creationId xmlns:a16="http://schemas.microsoft.com/office/drawing/2014/main" id="{481B59A2-F3C8-F276-8EF0-B10B9554291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3A463F1-7995-11C3-1619-DE10825B8781}"/>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220317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5A172B-5C09-738F-703C-B335A1A9552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A87C210-B687-58D5-EF5B-B4F97330581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B340365-68F9-CDC1-4173-721DD625AB70}"/>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5" name="바닥글 개체 틀 4">
            <a:extLst>
              <a:ext uri="{FF2B5EF4-FFF2-40B4-BE49-F238E27FC236}">
                <a16:creationId xmlns:a16="http://schemas.microsoft.com/office/drawing/2014/main" id="{8BEC5C28-0B0E-901D-4EC8-8705D91F75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406E222-8CC0-2DC1-F494-10239E0BCC8D}"/>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269207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EEE71D-0099-8700-FC1F-692E3612942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5DBB7-DE86-2365-9689-587C4D5D30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97C177A-5394-9A96-BCF4-0F4935967679}"/>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5" name="바닥글 개체 틀 4">
            <a:extLst>
              <a:ext uri="{FF2B5EF4-FFF2-40B4-BE49-F238E27FC236}">
                <a16:creationId xmlns:a16="http://schemas.microsoft.com/office/drawing/2014/main" id="{5A96E4FF-7893-9BF3-7021-C61118FBA0A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5F23754-D1B1-15EA-CF1A-577EDC72642D}"/>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374069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FEB85E-FBA1-DFBD-C8BF-772894F557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081DEA0-BD52-2D5F-82BC-ADB3BD1BFD0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3D546E2-00C4-03A5-0898-D8D42D86DD9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E360D729-C63B-44E9-1110-1B8CD70443CF}"/>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6" name="바닥글 개체 틀 5">
            <a:extLst>
              <a:ext uri="{FF2B5EF4-FFF2-40B4-BE49-F238E27FC236}">
                <a16:creationId xmlns:a16="http://schemas.microsoft.com/office/drawing/2014/main" id="{E7C31D9B-CDCA-504E-9812-1FB735106DA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5BBAC9E-C3EE-ACC1-2F30-552295CE394C}"/>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314396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65B35C-2AC8-1C08-EFC3-1F4D622D19B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6FD489C-D6F3-6ED6-40E0-FB2053487B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EDB794E-AC16-9EF0-53CE-C163351ECBD3}"/>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C169BFF1-561F-330F-B81B-CED53A586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EE00593-C00F-1C41-7446-F6F4DA718F6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2510703-D862-4A8F-A26F-1B3C718ECCFB}"/>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8" name="바닥글 개체 틀 7">
            <a:extLst>
              <a:ext uri="{FF2B5EF4-FFF2-40B4-BE49-F238E27FC236}">
                <a16:creationId xmlns:a16="http://schemas.microsoft.com/office/drawing/2014/main" id="{B6061F8F-8E40-5650-30C0-A3CF76327A2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1C04E73-6444-912B-CEEE-2ED04D47F836}"/>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65483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85078E-557E-608D-0446-FE4E2B88668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D524C4C-B576-B48D-8955-C6CDB48187CC}"/>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4" name="바닥글 개체 틀 3">
            <a:extLst>
              <a:ext uri="{FF2B5EF4-FFF2-40B4-BE49-F238E27FC236}">
                <a16:creationId xmlns:a16="http://schemas.microsoft.com/office/drawing/2014/main" id="{0A5A264C-636B-8741-2D58-5BEDDD9624A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EFE96C-1F7E-C2B6-639C-6419575B64BF}"/>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328319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3144464-022B-383F-EF53-4C3976EC208C}"/>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3" name="바닥글 개체 틀 2">
            <a:extLst>
              <a:ext uri="{FF2B5EF4-FFF2-40B4-BE49-F238E27FC236}">
                <a16:creationId xmlns:a16="http://schemas.microsoft.com/office/drawing/2014/main" id="{60F4AC5F-57EA-C50F-4B27-14BD88FDAB4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43F412ED-C229-6FB8-2501-65DD693FFB45}"/>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424235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B53454-75DA-E2E2-AE70-A568F8FA823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652DA63-8982-C5AE-3685-59034B57A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F8C19AC-C894-526A-1ECF-B28985E78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6660E9E-7DD5-12FC-8FB9-5916AB7F53A7}"/>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6" name="바닥글 개체 틀 5">
            <a:extLst>
              <a:ext uri="{FF2B5EF4-FFF2-40B4-BE49-F238E27FC236}">
                <a16:creationId xmlns:a16="http://schemas.microsoft.com/office/drawing/2014/main" id="{02C1E729-C1AA-9DED-123F-3EEE9293E5E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07BD33D-9EEA-AD9B-ABAC-C6FDD6F56B92}"/>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2158527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F56B4-7812-BBE8-F8A2-3FFB863560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077D8D9-7C37-751E-218D-F21D3DAAA6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86EA0A8-2EAA-F72D-215C-33A9FEB9D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C1A51E8-03DE-01CF-FAAE-C7DD286552FC}"/>
              </a:ext>
            </a:extLst>
          </p:cNvPr>
          <p:cNvSpPr>
            <a:spLocks noGrp="1"/>
          </p:cNvSpPr>
          <p:nvPr>
            <p:ph type="dt" sz="half" idx="10"/>
          </p:nvPr>
        </p:nvSpPr>
        <p:spPr/>
        <p:txBody>
          <a:bodyPr/>
          <a:lstStyle/>
          <a:p>
            <a:fld id="{B2515F47-F30A-4E88-8A29-56B67DF3E5C5}" type="datetimeFigureOut">
              <a:rPr lang="ko-KR" altLang="en-US" smtClean="0"/>
              <a:t>2024-10-22</a:t>
            </a:fld>
            <a:endParaRPr lang="ko-KR" altLang="en-US"/>
          </a:p>
        </p:txBody>
      </p:sp>
      <p:sp>
        <p:nvSpPr>
          <p:cNvPr id="6" name="바닥글 개체 틀 5">
            <a:extLst>
              <a:ext uri="{FF2B5EF4-FFF2-40B4-BE49-F238E27FC236}">
                <a16:creationId xmlns:a16="http://schemas.microsoft.com/office/drawing/2014/main" id="{90F52D19-8017-D91D-EDA3-AE20E829A2B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BABBE03-332A-D5FA-1CE5-E2F9D4E62D01}"/>
              </a:ext>
            </a:extLst>
          </p:cNvPr>
          <p:cNvSpPr>
            <a:spLocks noGrp="1"/>
          </p:cNvSpPr>
          <p:nvPr>
            <p:ph type="sldNum" sz="quarter" idx="12"/>
          </p:nvPr>
        </p:nvSpPr>
        <p:spPr/>
        <p:txBody>
          <a:body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90168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48D8946-A624-6238-094D-5D49E30EF1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C29D4F8-6595-AB2A-E9BC-6ECE58F04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27FF8E0-CB76-CEDA-6433-2E902F74CD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15F47-F30A-4E88-8A29-56B67DF3E5C5}" type="datetimeFigureOut">
              <a:rPr lang="ko-KR" altLang="en-US" smtClean="0"/>
              <a:t>2024-10-22</a:t>
            </a:fld>
            <a:endParaRPr lang="ko-KR" altLang="en-US"/>
          </a:p>
        </p:txBody>
      </p:sp>
      <p:sp>
        <p:nvSpPr>
          <p:cNvPr id="5" name="바닥글 개체 틀 4">
            <a:extLst>
              <a:ext uri="{FF2B5EF4-FFF2-40B4-BE49-F238E27FC236}">
                <a16:creationId xmlns:a16="http://schemas.microsoft.com/office/drawing/2014/main" id="{8FF4FD99-7175-C929-4DE5-1A1AF3C0B2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923C107-2AAE-B56B-1BC8-D208705FA7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9BAA2-6350-4527-A386-AA9B9B2427D2}" type="slidenum">
              <a:rPr lang="ko-KR" altLang="en-US" smtClean="0"/>
              <a:t>‹#›</a:t>
            </a:fld>
            <a:endParaRPr lang="ko-KR" altLang="en-US"/>
          </a:p>
        </p:txBody>
      </p:sp>
    </p:spTree>
    <p:extLst>
      <p:ext uri="{BB962C8B-B14F-4D97-AF65-F5344CB8AC3E}">
        <p14:creationId xmlns:p14="http://schemas.microsoft.com/office/powerpoint/2010/main" val="369934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5.wdp"/><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8.png"/><Relationship Id="rId17" Type="http://schemas.openxmlformats.org/officeDocument/2006/relationships/image" Target="../media/image30.png"/><Relationship Id="rId2" Type="http://schemas.openxmlformats.org/officeDocument/2006/relationships/image" Target="../media/image18.png"/><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25.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438EFEC-D4E8-6441-FE36-6DC7762590CE}"/>
              </a:ext>
            </a:extLst>
          </p:cNvPr>
          <p:cNvSpPr txBox="1"/>
          <p:nvPr/>
        </p:nvSpPr>
        <p:spPr>
          <a:xfrm>
            <a:off x="1524000" y="2986501"/>
            <a:ext cx="9144000" cy="1099617"/>
          </a:xfrm>
          <a:prstGeom prst="rect">
            <a:avLst/>
          </a:prstGeom>
        </p:spPr>
        <p:txBody>
          <a:bodyPr vert="horz" lIns="91440" tIns="45720" rIns="91440" bIns="45720" rtlCol="0" anchor="b">
            <a:noAutofit/>
          </a:bodyPr>
          <a:lstStyle/>
          <a:p>
            <a:pPr algn="ctr" latinLnBrk="0">
              <a:lnSpc>
                <a:spcPct val="90000"/>
              </a:lnSpc>
              <a:spcBef>
                <a:spcPct val="0"/>
              </a:spcBef>
              <a:spcAft>
                <a:spcPts val="600"/>
              </a:spcAft>
            </a:pPr>
            <a:r>
              <a:rPr lang="en-US" altLang="ko-KR" sz="4400" b="1" spc="-300" dirty="0">
                <a:ln>
                  <a:solidFill>
                    <a:schemeClr val="accent1">
                      <a:alpha val="1000"/>
                    </a:schemeClr>
                  </a:solidFill>
                </a:ln>
                <a:latin typeface="+mj-lt"/>
                <a:ea typeface="+mj-ea"/>
                <a:cs typeface="+mj-cs"/>
              </a:rPr>
              <a:t>Multi-Omics Data Analysis Program</a:t>
            </a:r>
            <a:br>
              <a:rPr lang="en-US" altLang="ko-KR" sz="4400" b="1" spc="-300" dirty="0">
                <a:ln>
                  <a:solidFill>
                    <a:schemeClr val="accent1">
                      <a:alpha val="1000"/>
                    </a:schemeClr>
                  </a:solidFill>
                </a:ln>
                <a:latin typeface="+mj-lt"/>
                <a:ea typeface="+mj-ea"/>
                <a:cs typeface="+mj-cs"/>
              </a:rPr>
            </a:br>
            <a:r>
              <a:rPr lang="en-US" altLang="ko-KR" sz="4400" b="1" spc="-300" dirty="0">
                <a:ln>
                  <a:solidFill>
                    <a:schemeClr val="accent1">
                      <a:alpha val="1000"/>
                    </a:schemeClr>
                  </a:solidFill>
                </a:ln>
                <a:latin typeface="+mj-lt"/>
                <a:ea typeface="+mj-ea"/>
                <a:cs typeface="+mj-cs"/>
              </a:rPr>
              <a:t>Using Simulation</a:t>
            </a:r>
            <a:endParaRPr lang="ko-KR" altLang="en-US" sz="4400" b="1" spc="-300" dirty="0">
              <a:ln>
                <a:solidFill>
                  <a:schemeClr val="accent1">
                    <a:alpha val="1000"/>
                  </a:schemeClr>
                </a:solidFill>
              </a:ln>
              <a:latin typeface="+mj-lt"/>
              <a:ea typeface="+mj-ea"/>
              <a:cs typeface="+mj-cs"/>
            </a:endParaRPr>
          </a:p>
        </p:txBody>
      </p:sp>
      <p:sp>
        <p:nvSpPr>
          <p:cNvPr id="10" name="TextBox 9">
            <a:extLst>
              <a:ext uri="{FF2B5EF4-FFF2-40B4-BE49-F238E27FC236}">
                <a16:creationId xmlns:a16="http://schemas.microsoft.com/office/drawing/2014/main" id="{9A3F755A-BD82-9F56-317B-404B07AF3F5C}"/>
              </a:ext>
            </a:extLst>
          </p:cNvPr>
          <p:cNvSpPr txBox="1"/>
          <p:nvPr/>
        </p:nvSpPr>
        <p:spPr>
          <a:xfrm>
            <a:off x="1524000" y="5930159"/>
            <a:ext cx="9144000" cy="571363"/>
          </a:xfrm>
          <a:prstGeom prst="rect">
            <a:avLst/>
          </a:prstGeom>
        </p:spPr>
        <p:txBody>
          <a:bodyPr vert="horz" lIns="91440" tIns="45720" rIns="91440" bIns="45720" rtlCol="0">
            <a:normAutofit/>
          </a:bodyPr>
          <a:lstStyle/>
          <a:p>
            <a:pPr algn="ctr" latinLnBrk="0">
              <a:lnSpc>
                <a:spcPct val="90000"/>
              </a:lnSpc>
              <a:spcBef>
                <a:spcPts val="1000"/>
              </a:spcBef>
              <a:spcAft>
                <a:spcPts val="600"/>
              </a:spcAft>
            </a:pPr>
            <a:r>
              <a:rPr lang="en-US" altLang="ko-KR" sz="2800" b="1" spc="-300" dirty="0">
                <a:ln>
                  <a:solidFill>
                    <a:schemeClr val="accent1">
                      <a:alpha val="1000"/>
                    </a:schemeClr>
                  </a:solidFill>
                </a:ln>
              </a:rPr>
              <a:t>Computation, Data, and Society Lab   MS   Kim,</a:t>
            </a:r>
            <a:r>
              <a:rPr lang="ko-KR" altLang="en-US" sz="2800" b="1" spc="-300" dirty="0">
                <a:ln>
                  <a:solidFill>
                    <a:schemeClr val="accent1">
                      <a:alpha val="1000"/>
                    </a:schemeClr>
                  </a:solidFill>
                </a:ln>
              </a:rPr>
              <a:t> </a:t>
            </a:r>
            <a:r>
              <a:rPr lang="en-US" altLang="ko-KR" sz="2800" b="1" spc="-300" dirty="0" err="1">
                <a:ln>
                  <a:solidFill>
                    <a:schemeClr val="accent1">
                      <a:alpha val="1000"/>
                    </a:schemeClr>
                  </a:solidFill>
                </a:ln>
              </a:rPr>
              <a:t>Sangjin</a:t>
            </a:r>
            <a:endParaRPr lang="en-US" altLang="ko-KR" sz="2800" b="1" spc="-300" dirty="0">
              <a:ln>
                <a:solidFill>
                  <a:schemeClr val="accent1">
                    <a:alpha val="1000"/>
                  </a:schemeClr>
                </a:solidFill>
              </a:ln>
            </a:endParaRPr>
          </a:p>
        </p:txBody>
      </p:sp>
      <p:pic>
        <p:nvPicPr>
          <p:cNvPr id="7" name="object 5">
            <a:extLst>
              <a:ext uri="{FF2B5EF4-FFF2-40B4-BE49-F238E27FC236}">
                <a16:creationId xmlns:a16="http://schemas.microsoft.com/office/drawing/2014/main" id="{2F455222-3AE7-9DE5-16E5-B057723E062E}"/>
              </a:ext>
            </a:extLst>
          </p:cNvPr>
          <p:cNvPicPr/>
          <p:nvPr/>
        </p:nvPicPr>
        <p:blipFill>
          <a:blip r:embed="rId2" cstate="print"/>
          <a:stretch>
            <a:fillRect/>
          </a:stretch>
        </p:blipFill>
        <p:spPr>
          <a:xfrm>
            <a:off x="6178434" y="797893"/>
            <a:ext cx="5114501" cy="1099617"/>
          </a:xfrm>
          <a:prstGeom prst="rect">
            <a:avLst/>
          </a:prstGeom>
        </p:spPr>
      </p:pic>
      <p:pic>
        <p:nvPicPr>
          <p:cNvPr id="6" name="object 4">
            <a:extLst>
              <a:ext uri="{FF2B5EF4-FFF2-40B4-BE49-F238E27FC236}">
                <a16:creationId xmlns:a16="http://schemas.microsoft.com/office/drawing/2014/main" id="{EE878EA5-37A8-265A-90AA-8182C265A4C8}"/>
              </a:ext>
            </a:extLst>
          </p:cNvPr>
          <p:cNvPicPr/>
          <p:nvPr/>
        </p:nvPicPr>
        <p:blipFill>
          <a:blip r:embed="rId3" cstate="print"/>
          <a:stretch>
            <a:fillRect/>
          </a:stretch>
        </p:blipFill>
        <p:spPr>
          <a:xfrm>
            <a:off x="937164" y="906576"/>
            <a:ext cx="5114501" cy="882251"/>
          </a:xfrm>
          <a:prstGeom prst="rect">
            <a:avLst/>
          </a:prstGeom>
        </p:spPr>
      </p:pic>
      <p:grpSp>
        <p:nvGrpSpPr>
          <p:cNvPr id="43" name="Group 38">
            <a:extLst>
              <a:ext uri="{FF2B5EF4-FFF2-40B4-BE49-F238E27FC236}">
                <a16:creationId xmlns:a16="http://schemas.microsoft.com/office/drawing/2014/main" id="{B0F380AC-9202-53E9-8D39-90E7C2AC75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40" name="Rectangle 39">
              <a:extLst>
                <a:ext uri="{FF2B5EF4-FFF2-40B4-BE49-F238E27FC236}">
                  <a16:creationId xmlns:a16="http://schemas.microsoft.com/office/drawing/2014/main" id="{B9334AC3-F97B-AAEB-193C-D6FEF2851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0">
              <a:extLst>
                <a:ext uri="{FF2B5EF4-FFF2-40B4-BE49-F238E27FC236}">
                  <a16:creationId xmlns:a16="http://schemas.microsoft.com/office/drawing/2014/main" id="{DCF0F8F8-6D3A-38F2-F9D7-AA175316B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253ACC4-50B5-38E1-3247-A555F1F65C4C}"/>
              </a:ext>
            </a:extLst>
          </p:cNvPr>
          <p:cNvSpPr txBox="1"/>
          <p:nvPr/>
        </p:nvSpPr>
        <p:spPr>
          <a:xfrm>
            <a:off x="1918854" y="4708219"/>
            <a:ext cx="8519160" cy="523220"/>
          </a:xfrm>
          <a:prstGeom prst="rect">
            <a:avLst/>
          </a:prstGeom>
          <a:noFill/>
        </p:spPr>
        <p:txBody>
          <a:bodyPr wrap="square">
            <a:spAutoFit/>
          </a:bodyPr>
          <a:lstStyle/>
          <a:p>
            <a:r>
              <a:rPr lang="ko-KR" altLang="en-US" sz="2800" dirty="0"/>
              <a:t>2024  International </a:t>
            </a:r>
            <a:r>
              <a:rPr lang="ko-KR" altLang="en-US" sz="2800" dirty="0" err="1"/>
              <a:t>Academic</a:t>
            </a:r>
            <a:r>
              <a:rPr lang="ko-KR" altLang="en-US" sz="2800" dirty="0"/>
              <a:t> Exchange </a:t>
            </a:r>
            <a:r>
              <a:rPr lang="ko-KR" altLang="en-US" sz="2800" dirty="0" err="1"/>
              <a:t>Conference</a:t>
            </a:r>
            <a:endParaRPr lang="ko-KR" altLang="en-US" sz="2800" dirty="0"/>
          </a:p>
        </p:txBody>
      </p:sp>
    </p:spTree>
    <p:extLst>
      <p:ext uri="{BB962C8B-B14F-4D97-AF65-F5344CB8AC3E}">
        <p14:creationId xmlns:p14="http://schemas.microsoft.com/office/powerpoint/2010/main" val="2398541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8" name="TextBox 7">
            <a:extLst>
              <a:ext uri="{FF2B5EF4-FFF2-40B4-BE49-F238E27FC236}">
                <a16:creationId xmlns:a16="http://schemas.microsoft.com/office/drawing/2014/main" id="{8C041691-EC83-E86B-A690-CE0FA663477C}"/>
              </a:ext>
            </a:extLst>
          </p:cNvPr>
          <p:cNvSpPr txBox="1"/>
          <p:nvPr/>
        </p:nvSpPr>
        <p:spPr>
          <a:xfrm>
            <a:off x="4096076" y="2719411"/>
            <a:ext cx="7850759" cy="2585323"/>
          </a:xfrm>
          <a:prstGeom prst="rect">
            <a:avLst/>
          </a:prstGeom>
          <a:noFill/>
        </p:spPr>
        <p:txBody>
          <a:bodyPr wrap="square">
            <a:spAutoFit/>
          </a:bodyPr>
          <a:lstStyle/>
          <a:p>
            <a:pPr algn="l" latinLnBrk="1"/>
            <a:endParaRPr lang="en-US" altLang="ko-KR" b="0" i="0" dirty="0">
              <a:effectLst/>
              <a:highlight>
                <a:srgbClr val="F2F2F2"/>
              </a:highlight>
              <a:latin typeface="Pretendard"/>
            </a:endParaRPr>
          </a:p>
          <a:p>
            <a:pPr marL="285750" indent="-285750" algn="l">
              <a:buFont typeface="Arial" panose="020B0604020202020204" pitchFamily="34" charset="0"/>
              <a:buChar char="•"/>
            </a:pPr>
            <a:r>
              <a:rPr lang="en-US" altLang="ko-KR" b="0" i="0" dirty="0">
                <a:effectLst/>
                <a:latin typeface="+mn-ea"/>
              </a:rPr>
              <a:t>Data assuming various distribution and scenarios </a:t>
            </a:r>
          </a:p>
          <a:p>
            <a:pPr algn="l"/>
            <a:r>
              <a:rPr lang="en-US" altLang="ko-KR" b="1" dirty="0">
                <a:latin typeface="+mn-ea"/>
              </a:rPr>
              <a:t>    =&gt; </a:t>
            </a:r>
            <a:r>
              <a:rPr lang="en-US" altLang="ko-KR" b="1" i="0" dirty="0">
                <a:effectLst/>
                <a:latin typeface="+mn-ea"/>
              </a:rPr>
              <a:t>Improving model generation</a:t>
            </a:r>
          </a:p>
          <a:p>
            <a:pPr algn="l"/>
            <a:endParaRPr lang="ko-KR" altLang="en-US" b="0" i="0" dirty="0">
              <a:effectLst/>
              <a:latin typeface="+mn-ea"/>
            </a:endParaRPr>
          </a:p>
          <a:p>
            <a:pPr marL="285750" indent="-285750" algn="l">
              <a:buFont typeface="Arial" panose="020B0604020202020204" pitchFamily="34" charset="0"/>
              <a:buChar char="•"/>
            </a:pPr>
            <a:r>
              <a:rPr lang="en-US" altLang="ko-KR" b="0" i="0" dirty="0">
                <a:effectLst/>
                <a:latin typeface="+mn-ea"/>
              </a:rPr>
              <a:t>Securing sufficient amount of data</a:t>
            </a:r>
          </a:p>
          <a:p>
            <a:pPr algn="l"/>
            <a:r>
              <a:rPr lang="en-US" altLang="ko-KR" b="1" dirty="0">
                <a:latin typeface="+mn-ea"/>
              </a:rPr>
              <a:t>    =&gt; Overcoming the limitation of actual data collection</a:t>
            </a:r>
            <a:endParaRPr lang="en-US" altLang="ko-KR" b="1" i="0" dirty="0">
              <a:effectLst/>
              <a:latin typeface="+mn-ea"/>
            </a:endParaRPr>
          </a:p>
          <a:p>
            <a:pPr algn="l"/>
            <a:endParaRPr lang="ko-KR" altLang="en-US" b="0" i="0" dirty="0">
              <a:effectLst/>
              <a:latin typeface="+mn-ea"/>
            </a:endParaRPr>
          </a:p>
          <a:p>
            <a:pPr marL="285750" indent="-285750" algn="l">
              <a:buFont typeface="Arial" panose="020B0604020202020204" pitchFamily="34" charset="0"/>
              <a:buChar char="•"/>
            </a:pPr>
            <a:r>
              <a:rPr lang="en-US" altLang="ko-KR" dirty="0">
                <a:latin typeface="+mn-ea"/>
              </a:rPr>
              <a:t>Pre-testing model performance for specific scenarios</a:t>
            </a:r>
          </a:p>
          <a:p>
            <a:pPr algn="l"/>
            <a:r>
              <a:rPr lang="en-US" altLang="ko-KR" b="1" i="0" dirty="0">
                <a:effectLst/>
                <a:latin typeface="+mn-ea"/>
              </a:rPr>
              <a:t>    =&gt; Making the model development process efficiently</a:t>
            </a:r>
          </a:p>
        </p:txBody>
      </p:sp>
      <p:sp>
        <p:nvSpPr>
          <p:cNvPr id="12" name="TextBox 11">
            <a:extLst>
              <a:ext uri="{FF2B5EF4-FFF2-40B4-BE49-F238E27FC236}">
                <a16:creationId xmlns:a16="http://schemas.microsoft.com/office/drawing/2014/main" id="{E08D084C-6CBA-BC40-7CFF-371F3E98A6F5}"/>
              </a:ext>
            </a:extLst>
          </p:cNvPr>
          <p:cNvSpPr txBox="1"/>
          <p:nvPr/>
        </p:nvSpPr>
        <p:spPr>
          <a:xfrm>
            <a:off x="1633568" y="5729138"/>
            <a:ext cx="1858123" cy="221018"/>
          </a:xfrm>
          <a:prstGeom prst="rect">
            <a:avLst/>
          </a:prstGeom>
          <a:noFill/>
        </p:spPr>
        <p:txBody>
          <a:bodyPr wrap="non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Option window of  data simulation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3" name="Picture 24">
            <a:extLst>
              <a:ext uri="{FF2B5EF4-FFF2-40B4-BE49-F238E27FC236}">
                <a16:creationId xmlns:a16="http://schemas.microsoft.com/office/drawing/2014/main" id="{C01001B6-DE32-1553-61B9-CED0DE8DC937}"/>
              </a:ext>
            </a:extLst>
          </p:cNvPr>
          <p:cNvPicPr>
            <a:picLocks noChangeAspect="1"/>
          </p:cNvPicPr>
          <p:nvPr/>
        </p:nvPicPr>
        <p:blipFill>
          <a:blip r:embed="rId3"/>
          <a:stretch>
            <a:fillRect/>
          </a:stretch>
        </p:blipFill>
        <p:spPr>
          <a:xfrm>
            <a:off x="4348601" y="1684429"/>
            <a:ext cx="3611418" cy="266700"/>
          </a:xfrm>
          <a:prstGeom prst="rect">
            <a:avLst/>
          </a:prstGeom>
        </p:spPr>
      </p:pic>
      <p:sp>
        <p:nvSpPr>
          <p:cNvPr id="14" name="TextBox 13">
            <a:extLst>
              <a:ext uri="{FF2B5EF4-FFF2-40B4-BE49-F238E27FC236}">
                <a16:creationId xmlns:a16="http://schemas.microsoft.com/office/drawing/2014/main" id="{4AAA582B-C475-A852-405F-E9F6FA7BC671}"/>
              </a:ext>
            </a:extLst>
          </p:cNvPr>
          <p:cNvSpPr txBox="1"/>
          <p:nvPr/>
        </p:nvSpPr>
        <p:spPr>
          <a:xfrm>
            <a:off x="4950139" y="1532716"/>
            <a:ext cx="2473550" cy="405683"/>
          </a:xfrm>
          <a:prstGeom prst="rect">
            <a:avLst/>
          </a:prstGeom>
          <a:noFill/>
        </p:spPr>
        <p:txBody>
          <a:bodyPr wrap="square" lIns="54000" tIns="18000" rIns="54000" bIns="18000" rtlCol="0">
            <a:spAutoFit/>
          </a:bodyPr>
          <a:lstStyle/>
          <a:p>
            <a:r>
              <a:rPr lang="en-US" altLang="ko-KR"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Data Simulation</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66B39FC7-5A36-3A93-CAF2-5BF7C49FDA2C}"/>
              </a:ext>
            </a:extLst>
          </p:cNvPr>
          <p:cNvPicPr>
            <a:picLocks noChangeAspect="1"/>
          </p:cNvPicPr>
          <p:nvPr/>
        </p:nvPicPr>
        <p:blipFill>
          <a:blip r:embed="rId4"/>
          <a:stretch>
            <a:fillRect/>
          </a:stretch>
        </p:blipFill>
        <p:spPr>
          <a:xfrm>
            <a:off x="1704819" y="2261993"/>
            <a:ext cx="1703413" cy="3371894"/>
          </a:xfrm>
          <a:prstGeom prst="rect">
            <a:avLst/>
          </a:prstGeom>
        </p:spPr>
      </p:pic>
    </p:spTree>
    <p:extLst>
      <p:ext uri="{BB962C8B-B14F-4D97-AF65-F5344CB8AC3E}">
        <p14:creationId xmlns:p14="http://schemas.microsoft.com/office/powerpoint/2010/main" val="245594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8FA51BA1-F5CE-4DE5-79F7-90EF134727FC}"/>
              </a:ext>
            </a:extLst>
          </p:cNvPr>
          <p:cNvSpPr txBox="1"/>
          <p:nvPr/>
        </p:nvSpPr>
        <p:spPr>
          <a:xfrm>
            <a:off x="1177095" y="5240261"/>
            <a:ext cx="10484473" cy="1477328"/>
          </a:xfrm>
          <a:prstGeom prst="rect">
            <a:avLst/>
          </a:prstGeom>
          <a:noFill/>
        </p:spPr>
        <p:txBody>
          <a:bodyPr wrap="square">
            <a:spAutoFit/>
          </a:bodyPr>
          <a:lstStyle/>
          <a:p>
            <a:pPr algn="l" latinLnBrk="1"/>
            <a:r>
              <a:rPr lang="en-US" altLang="ko-KR" b="1" i="0" dirty="0">
                <a:solidFill>
                  <a:srgbClr val="000000"/>
                </a:solidFill>
                <a:effectLst/>
                <a:latin typeface="Pretendard"/>
              </a:rPr>
              <a:t>By </a:t>
            </a:r>
            <a:r>
              <a:rPr lang="en-US" altLang="ko-KR" b="1" dirty="0">
                <a:solidFill>
                  <a:srgbClr val="000000"/>
                </a:solidFill>
                <a:latin typeface="Pretendard"/>
              </a:rPr>
              <a:t>transform</a:t>
            </a:r>
            <a:r>
              <a:rPr lang="en-US" altLang="ko-KR" b="1" i="0" dirty="0">
                <a:solidFill>
                  <a:srgbClr val="000000"/>
                </a:solidFill>
                <a:effectLst/>
                <a:latin typeface="Pretendard"/>
              </a:rPr>
              <a:t>ing tabular data</a:t>
            </a:r>
            <a:r>
              <a:rPr lang="en-US" altLang="ko-KR" i="0" dirty="0">
                <a:solidFill>
                  <a:srgbClr val="000000"/>
                </a:solidFill>
                <a:effectLst/>
                <a:latin typeface="Pretendard"/>
              </a:rPr>
              <a:t>, where most variables are represented independently</a:t>
            </a:r>
            <a:r>
              <a:rPr lang="en-US" altLang="ko-KR" b="1" i="0" dirty="0">
                <a:solidFill>
                  <a:srgbClr val="000000"/>
                </a:solidFill>
                <a:effectLst/>
                <a:latin typeface="Pretendard"/>
              </a:rPr>
              <a:t>, into image data</a:t>
            </a:r>
            <a:r>
              <a:rPr lang="en-US" altLang="ko-KR" i="0" dirty="0">
                <a:solidFill>
                  <a:srgbClr val="000000"/>
                </a:solidFill>
                <a:effectLst/>
                <a:latin typeface="Pretendard"/>
              </a:rPr>
              <a:t>, we can more effectively apply image analysis techniques to better understand the </a:t>
            </a:r>
            <a:r>
              <a:rPr lang="en-US" altLang="ko-KR" b="1" dirty="0">
                <a:solidFill>
                  <a:srgbClr val="000000"/>
                </a:solidFill>
                <a:latin typeface="Pretendard"/>
              </a:rPr>
              <a:t>unknown association</a:t>
            </a:r>
            <a:r>
              <a:rPr lang="en-US" altLang="ko-KR" b="1" i="0" dirty="0">
                <a:solidFill>
                  <a:srgbClr val="000000"/>
                </a:solidFill>
                <a:effectLst/>
                <a:latin typeface="Pretendard"/>
              </a:rPr>
              <a:t>s between omics data</a:t>
            </a:r>
          </a:p>
          <a:p>
            <a:br>
              <a:rPr lang="en-US" altLang="ko-KR" dirty="0"/>
            </a:br>
            <a:endParaRPr lang="ko-KR" altLang="en-US" dirty="0"/>
          </a:p>
        </p:txBody>
      </p:sp>
      <p:pic>
        <p:nvPicPr>
          <p:cNvPr id="6" name="그림 5">
            <a:extLst>
              <a:ext uri="{FF2B5EF4-FFF2-40B4-BE49-F238E27FC236}">
                <a16:creationId xmlns:a16="http://schemas.microsoft.com/office/drawing/2014/main" id="{8572B6E6-37A0-56B2-9FD3-5C61907FC5CB}"/>
              </a:ext>
            </a:extLst>
          </p:cNvPr>
          <p:cNvPicPr>
            <a:picLocks noChangeAspect="1"/>
          </p:cNvPicPr>
          <p:nvPr/>
        </p:nvPicPr>
        <p:blipFill>
          <a:blip r:embed="rId2"/>
          <a:stretch>
            <a:fillRect/>
          </a:stretch>
        </p:blipFill>
        <p:spPr>
          <a:xfrm>
            <a:off x="1673616" y="1948176"/>
            <a:ext cx="3955896" cy="2476210"/>
          </a:xfrm>
          <a:prstGeom prst="rect">
            <a:avLst/>
          </a:prstGeom>
        </p:spPr>
      </p:pic>
      <p:sp>
        <p:nvSpPr>
          <p:cNvPr id="11" name="화살표: 오른쪽 10">
            <a:extLst>
              <a:ext uri="{FF2B5EF4-FFF2-40B4-BE49-F238E27FC236}">
                <a16:creationId xmlns:a16="http://schemas.microsoft.com/office/drawing/2014/main" id="{27CBB2D0-CCD5-E1ED-3DE4-E86F7F89EBCE}"/>
              </a:ext>
            </a:extLst>
          </p:cNvPr>
          <p:cNvSpPr/>
          <p:nvPr/>
        </p:nvSpPr>
        <p:spPr>
          <a:xfrm>
            <a:off x="6289925" y="3310731"/>
            <a:ext cx="860080" cy="561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4993AAFF-18D2-8F2F-499C-421917815893}"/>
              </a:ext>
            </a:extLst>
          </p:cNvPr>
          <p:cNvSpPr txBox="1"/>
          <p:nvPr/>
        </p:nvSpPr>
        <p:spPr>
          <a:xfrm>
            <a:off x="2337786" y="4739002"/>
            <a:ext cx="2916746" cy="221018"/>
          </a:xfrm>
          <a:prstGeom prst="rect">
            <a:avLst/>
          </a:prstGeom>
          <a:noFill/>
        </p:spPr>
        <p:txBody>
          <a:bodyPr wrap="none" lIns="54000" tIns="18000" rIns="54000" bIns="18000" rtlCol="0">
            <a:spAutoFit/>
          </a:bodyPr>
          <a:lstStyle/>
          <a:p>
            <a:r>
              <a:rPr lang="en-US" altLang="ko-KR" sz="1200" b="0" i="0" dirty="0">
                <a:solidFill>
                  <a:srgbClr val="1A1918"/>
                </a:solidFill>
                <a:effectLst/>
                <a:latin typeface="Pretendard"/>
              </a:rPr>
              <a:t>[ Table format data generated by simulation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4" name="TextBox 13">
            <a:extLst>
              <a:ext uri="{FF2B5EF4-FFF2-40B4-BE49-F238E27FC236}">
                <a16:creationId xmlns:a16="http://schemas.microsoft.com/office/drawing/2014/main" id="{BEC21AD6-4069-E4B4-3205-BA23198227A5}"/>
              </a:ext>
            </a:extLst>
          </p:cNvPr>
          <p:cNvSpPr txBox="1"/>
          <p:nvPr/>
        </p:nvSpPr>
        <p:spPr>
          <a:xfrm>
            <a:off x="8042052" y="4773561"/>
            <a:ext cx="2612625" cy="221018"/>
          </a:xfrm>
          <a:prstGeom prst="rect">
            <a:avLst/>
          </a:prstGeom>
          <a:noFill/>
        </p:spPr>
        <p:txBody>
          <a:bodyPr wrap="non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Simulation data represented in images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5" name="그림 14">
            <a:extLst>
              <a:ext uri="{FF2B5EF4-FFF2-40B4-BE49-F238E27FC236}">
                <a16:creationId xmlns:a16="http://schemas.microsoft.com/office/drawing/2014/main" id="{168F26A7-6F80-547E-C796-8F89FEEF5E2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7810418" y="1699077"/>
            <a:ext cx="2935320" cy="3067124"/>
          </a:xfrm>
          <a:prstGeom prst="rect">
            <a:avLst/>
          </a:prstGeom>
        </p:spPr>
      </p:pic>
      <p:sp>
        <p:nvSpPr>
          <p:cNvPr id="3" name="TextBox 2">
            <a:extLst>
              <a:ext uri="{FF2B5EF4-FFF2-40B4-BE49-F238E27FC236}">
                <a16:creationId xmlns:a16="http://schemas.microsoft.com/office/drawing/2014/main" id="{131419C4-8B50-8250-AC34-57EEDD10B51C}"/>
              </a:ext>
            </a:extLst>
          </p:cNvPr>
          <p:cNvSpPr txBox="1"/>
          <p:nvPr/>
        </p:nvSpPr>
        <p:spPr>
          <a:xfrm>
            <a:off x="6210413" y="2915377"/>
            <a:ext cx="979555" cy="405683"/>
          </a:xfrm>
          <a:prstGeom prst="rect">
            <a:avLst/>
          </a:prstGeom>
          <a:noFill/>
        </p:spPr>
        <p:txBody>
          <a:bodyPr wrap="square" lIns="54000" tIns="18000" rIns="54000" bIns="18000" rtlCol="0">
            <a:spAutoFit/>
          </a:bodyPr>
          <a:lstStyle/>
          <a:p>
            <a:r>
              <a:rPr lang="en-US" altLang="ko-KR" sz="2400" b="1" spc="-200" dirty="0">
                <a:ln>
                  <a:solidFill>
                    <a:schemeClr val="accent1">
                      <a:alpha val="1000"/>
                    </a:schemeClr>
                  </a:solidFill>
                </a:ln>
                <a:solidFill>
                  <a:srgbClr val="C00000"/>
                </a:solidFill>
                <a:latin typeface="맑은 고딕" panose="020B0503020000020004" pitchFamily="50" charset="-127"/>
                <a:ea typeface="맑은 고딕" panose="020B0503020000020004" pitchFamily="50" charset="-127"/>
              </a:rPr>
              <a:t>t-SNE</a:t>
            </a:r>
            <a:endParaRPr lang="ko-KR" altLang="en-US" sz="2400" b="1" spc="-200" dirty="0">
              <a:ln>
                <a:solidFill>
                  <a:schemeClr val="accent1">
                    <a:alpha val="1000"/>
                  </a:schemeClr>
                </a:solidFill>
              </a:ln>
              <a:solidFill>
                <a:srgbClr val="C0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39797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3" name="TextBox 2">
            <a:extLst>
              <a:ext uri="{FF2B5EF4-FFF2-40B4-BE49-F238E27FC236}">
                <a16:creationId xmlns:a16="http://schemas.microsoft.com/office/drawing/2014/main" id="{26722199-11D5-3443-6862-4837970F74A3}"/>
              </a:ext>
            </a:extLst>
          </p:cNvPr>
          <p:cNvSpPr txBox="1"/>
          <p:nvPr/>
        </p:nvSpPr>
        <p:spPr>
          <a:xfrm>
            <a:off x="696650" y="4747659"/>
            <a:ext cx="11031167" cy="1754326"/>
          </a:xfrm>
          <a:prstGeom prst="rect">
            <a:avLst/>
          </a:prstGeom>
          <a:noFill/>
        </p:spPr>
        <p:txBody>
          <a:bodyPr wrap="square">
            <a:spAutoFit/>
          </a:bodyPr>
          <a:lstStyle/>
          <a:p>
            <a:r>
              <a:rPr lang="en-US" altLang="ko-KR" b="0" i="0" dirty="0">
                <a:solidFill>
                  <a:srgbClr val="1A1918"/>
                </a:solidFill>
                <a:effectLst/>
                <a:latin typeface="Pretendard"/>
              </a:rPr>
              <a:t>t-SNE (t-distributed Stochastic Neighbor Embedding) transforms </a:t>
            </a:r>
            <a:r>
              <a:rPr lang="en-US" altLang="ko-KR" i="0" dirty="0">
                <a:solidFill>
                  <a:srgbClr val="1A1918"/>
                </a:solidFill>
                <a:effectLst/>
                <a:latin typeface="Pretendard"/>
              </a:rPr>
              <a:t>high-dimensional data into a lower-dimensional space</a:t>
            </a:r>
            <a:r>
              <a:rPr lang="en-US" altLang="ko-KR" b="0" i="0" dirty="0">
                <a:solidFill>
                  <a:srgbClr val="1A1918"/>
                </a:solidFill>
                <a:effectLst/>
                <a:latin typeface="Pretendard"/>
              </a:rPr>
              <a:t> </a:t>
            </a:r>
            <a:r>
              <a:rPr lang="en-US" altLang="ko-KR" b="1" i="0" dirty="0">
                <a:solidFill>
                  <a:srgbClr val="1A1918"/>
                </a:solidFill>
                <a:effectLst/>
                <a:latin typeface="Pretendard"/>
              </a:rPr>
              <a:t>by placing similar data points close together while keeping dissimilar data points farther apart</a:t>
            </a:r>
          </a:p>
          <a:p>
            <a:endParaRPr lang="en-US" altLang="ko-KR" b="1" dirty="0">
              <a:solidFill>
                <a:srgbClr val="1A1918"/>
              </a:solidFill>
              <a:latin typeface="Pretendard"/>
            </a:endParaRPr>
          </a:p>
          <a:p>
            <a:pPr algn="l" latinLnBrk="1"/>
            <a:r>
              <a:rPr lang="en-US" altLang="ko-KR" dirty="0">
                <a:solidFill>
                  <a:srgbClr val="1A1918"/>
                </a:solidFill>
                <a:latin typeface="Pretendard"/>
              </a:rPr>
              <a:t>t-SNE</a:t>
            </a:r>
            <a:r>
              <a:rPr lang="en-US" altLang="ko-KR" b="0" i="0" dirty="0">
                <a:solidFill>
                  <a:srgbClr val="1A1918"/>
                </a:solidFill>
                <a:effectLst/>
                <a:latin typeface="Pretendard"/>
              </a:rPr>
              <a:t> effectively groups similar data points, </a:t>
            </a:r>
            <a:r>
              <a:rPr lang="en-US" altLang="ko-KR" b="1" i="0" dirty="0">
                <a:solidFill>
                  <a:srgbClr val="1A1918"/>
                </a:solidFill>
                <a:effectLst/>
                <a:latin typeface="Pretendard"/>
              </a:rPr>
              <a:t>allowing CNN models to better interpret </a:t>
            </a:r>
            <a:r>
              <a:rPr lang="en-US" altLang="ko-KR" b="0" i="0" dirty="0">
                <a:solidFill>
                  <a:srgbClr val="1A1918"/>
                </a:solidFill>
                <a:effectLst/>
                <a:latin typeface="Pretendard"/>
              </a:rPr>
              <a:t>the complex structures and patterns of omics data</a:t>
            </a:r>
            <a:endParaRPr lang="en-US" altLang="ko-KR" b="0" i="0" dirty="0">
              <a:effectLst/>
              <a:highlight>
                <a:srgbClr val="FFFFFF"/>
              </a:highlight>
              <a:latin typeface="+mn-ea"/>
            </a:endParaRPr>
          </a:p>
          <a:p>
            <a:pPr algn="l" latinLnBrk="1"/>
            <a:endParaRPr lang="en-US" altLang="ko-KR" b="0" i="0" dirty="0">
              <a:effectLst/>
              <a:highlight>
                <a:srgbClr val="FFFFFF"/>
              </a:highlight>
              <a:latin typeface="Pretendard"/>
            </a:endParaRPr>
          </a:p>
        </p:txBody>
      </p:sp>
      <p:sp>
        <p:nvSpPr>
          <p:cNvPr id="8" name="TextBox 7">
            <a:extLst>
              <a:ext uri="{FF2B5EF4-FFF2-40B4-BE49-F238E27FC236}">
                <a16:creationId xmlns:a16="http://schemas.microsoft.com/office/drawing/2014/main" id="{7FE21FD9-32B1-A5CE-597D-2CC17D3D0AD1}"/>
              </a:ext>
            </a:extLst>
          </p:cNvPr>
          <p:cNvSpPr txBox="1"/>
          <p:nvPr/>
        </p:nvSpPr>
        <p:spPr>
          <a:xfrm>
            <a:off x="4652570" y="4233862"/>
            <a:ext cx="2638273" cy="221018"/>
          </a:xfrm>
          <a:prstGeom prst="rect">
            <a:avLst/>
          </a:prstGeom>
          <a:noFill/>
        </p:spPr>
        <p:txBody>
          <a:bodyPr wrap="non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Simulation data represented in images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1" name="그림 10">
            <a:extLst>
              <a:ext uri="{FF2B5EF4-FFF2-40B4-BE49-F238E27FC236}">
                <a16:creationId xmlns:a16="http://schemas.microsoft.com/office/drawing/2014/main" id="{C8F6FADD-EFFD-F676-883F-3D4E1284B5B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4327151" y="750873"/>
            <a:ext cx="3257278" cy="3403540"/>
          </a:xfrm>
          <a:prstGeom prst="rect">
            <a:avLst/>
          </a:prstGeom>
        </p:spPr>
      </p:pic>
    </p:spTree>
    <p:extLst>
      <p:ext uri="{BB962C8B-B14F-4D97-AF65-F5344CB8AC3E}">
        <p14:creationId xmlns:p14="http://schemas.microsoft.com/office/powerpoint/2010/main" val="1341172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3BAA1CAB-3913-D415-0E84-1A0174DCB4CE}"/>
              </a:ext>
            </a:extLst>
          </p:cNvPr>
          <p:cNvSpPr txBox="1"/>
          <p:nvPr/>
        </p:nvSpPr>
        <p:spPr>
          <a:xfrm>
            <a:off x="4739718" y="3968604"/>
            <a:ext cx="6672441" cy="1200329"/>
          </a:xfrm>
          <a:prstGeom prst="rect">
            <a:avLst/>
          </a:prstGeom>
          <a:noFill/>
        </p:spPr>
        <p:txBody>
          <a:bodyPr wrap="square">
            <a:spAutoFit/>
          </a:bodyPr>
          <a:lstStyle/>
          <a:p>
            <a:r>
              <a:rPr lang="en-US" altLang="ko-KR" b="0" i="0" dirty="0">
                <a:solidFill>
                  <a:srgbClr val="1A1918"/>
                </a:solidFill>
                <a:effectLst/>
                <a:latin typeface="Pretendard"/>
              </a:rPr>
              <a:t>By integrating the omics data obtained through simulation into a single image and inputting it into a CNN model, we can capture the interactions among various omics data, </a:t>
            </a:r>
            <a:r>
              <a:rPr lang="en-US" altLang="ko-KR" b="1" i="0" dirty="0">
                <a:solidFill>
                  <a:srgbClr val="1A1918"/>
                </a:solidFill>
                <a:effectLst/>
                <a:latin typeface="Pretendard"/>
              </a:rPr>
              <a:t>thereby enhancing structural biological understanding and providing richer content for analysis.</a:t>
            </a:r>
            <a:endParaRPr lang="ko-KR" altLang="en-US" b="1" dirty="0">
              <a:latin typeface="+mn-ea"/>
            </a:endParaRPr>
          </a:p>
        </p:txBody>
      </p:sp>
      <p:sp>
        <p:nvSpPr>
          <p:cNvPr id="16" name="TextBox 15">
            <a:extLst>
              <a:ext uri="{FF2B5EF4-FFF2-40B4-BE49-F238E27FC236}">
                <a16:creationId xmlns:a16="http://schemas.microsoft.com/office/drawing/2014/main" id="{65DFF59A-9E5C-B467-2E89-B858160F5E7A}"/>
              </a:ext>
            </a:extLst>
          </p:cNvPr>
          <p:cNvSpPr txBox="1"/>
          <p:nvPr/>
        </p:nvSpPr>
        <p:spPr>
          <a:xfrm>
            <a:off x="1420850" y="5735084"/>
            <a:ext cx="2654303" cy="221018"/>
          </a:xfrm>
          <a:prstGeom prst="rect">
            <a:avLst/>
          </a:prstGeom>
          <a:noFill/>
        </p:spPr>
        <p:txBody>
          <a:bodyPr wrap="non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Simulation data represented in images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8" name="TextBox 17">
            <a:extLst>
              <a:ext uri="{FF2B5EF4-FFF2-40B4-BE49-F238E27FC236}">
                <a16:creationId xmlns:a16="http://schemas.microsoft.com/office/drawing/2014/main" id="{6E7F3819-8FD8-4B1A-C671-07DAB86462D1}"/>
              </a:ext>
            </a:extLst>
          </p:cNvPr>
          <p:cNvSpPr txBox="1"/>
          <p:nvPr/>
        </p:nvSpPr>
        <p:spPr>
          <a:xfrm>
            <a:off x="4738675" y="1945934"/>
            <a:ext cx="6607257" cy="1477328"/>
          </a:xfrm>
          <a:prstGeom prst="rect">
            <a:avLst/>
          </a:prstGeom>
          <a:noFill/>
        </p:spPr>
        <p:txBody>
          <a:bodyPr wrap="square">
            <a:spAutoFit/>
          </a:bodyPr>
          <a:lstStyle/>
          <a:p>
            <a:pPr algn="l"/>
            <a:r>
              <a:rPr lang="en-US" altLang="ko-KR" b="0" i="0" dirty="0">
                <a:solidFill>
                  <a:srgbClr val="1A1918"/>
                </a:solidFill>
                <a:effectLst/>
                <a:latin typeface="Pretendard"/>
              </a:rPr>
              <a:t>Omics data encompasses individual biological layers such as genomics, transcriptomics, proteomics, and metabolomics.</a:t>
            </a:r>
          </a:p>
          <a:p>
            <a:pPr algn="l"/>
            <a:endParaRPr lang="en-US" altLang="ko-KR" dirty="0">
              <a:solidFill>
                <a:srgbClr val="1A1918"/>
              </a:solidFill>
              <a:latin typeface="Pretendard"/>
            </a:endParaRPr>
          </a:p>
          <a:p>
            <a:pPr algn="l"/>
            <a:r>
              <a:rPr lang="en-US" altLang="ko-KR" b="0" i="0" dirty="0">
                <a:solidFill>
                  <a:srgbClr val="1A1918"/>
                </a:solidFill>
                <a:effectLst/>
                <a:latin typeface="Pretendard"/>
              </a:rPr>
              <a:t>However, </a:t>
            </a:r>
            <a:r>
              <a:rPr lang="en-US" altLang="ko-KR" b="1" i="0" dirty="0">
                <a:solidFill>
                  <a:srgbClr val="1A1918"/>
                </a:solidFill>
                <a:effectLst/>
                <a:latin typeface="Pretendard"/>
              </a:rPr>
              <a:t>biological systems operate through complex interactions among these layers.</a:t>
            </a:r>
            <a:endParaRPr lang="en-US" altLang="ko-KR" b="1" i="0" dirty="0">
              <a:effectLst/>
              <a:highlight>
                <a:srgbClr val="FFFFFF"/>
              </a:highlight>
              <a:latin typeface="+mn-ea"/>
            </a:endParaRPr>
          </a:p>
        </p:txBody>
      </p:sp>
      <p:pic>
        <p:nvPicPr>
          <p:cNvPr id="10" name="그림 9">
            <a:extLst>
              <a:ext uri="{FF2B5EF4-FFF2-40B4-BE49-F238E27FC236}">
                <a16:creationId xmlns:a16="http://schemas.microsoft.com/office/drawing/2014/main" id="{A3FBCE07-A8E9-E496-2877-EF20E39F225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846068" y="1616814"/>
            <a:ext cx="3676388" cy="4045851"/>
          </a:xfrm>
          <a:prstGeom prst="rect">
            <a:avLst/>
          </a:prstGeom>
        </p:spPr>
      </p:pic>
    </p:spTree>
    <p:extLst>
      <p:ext uri="{BB962C8B-B14F-4D97-AF65-F5344CB8AC3E}">
        <p14:creationId xmlns:p14="http://schemas.microsoft.com/office/powerpoint/2010/main" val="43620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2" name="그룹 1">
            <a:extLst>
              <a:ext uri="{FF2B5EF4-FFF2-40B4-BE49-F238E27FC236}">
                <a16:creationId xmlns:a16="http://schemas.microsoft.com/office/drawing/2014/main" id="{0B2872A2-AD26-4209-DAFB-1060D5804647}"/>
              </a:ext>
            </a:extLst>
          </p:cNvPr>
          <p:cNvGrpSpPr/>
          <p:nvPr/>
        </p:nvGrpSpPr>
        <p:grpSpPr>
          <a:xfrm>
            <a:off x="1240307" y="2258457"/>
            <a:ext cx="10286388" cy="2921000"/>
            <a:chOff x="1816100" y="4089400"/>
            <a:chExt cx="16078334" cy="4584700"/>
          </a:xfrm>
        </p:grpSpPr>
        <p:pic>
          <p:nvPicPr>
            <p:cNvPr id="3" name="Picture 6">
              <a:extLst>
                <a:ext uri="{FF2B5EF4-FFF2-40B4-BE49-F238E27FC236}">
                  <a16:creationId xmlns:a16="http://schemas.microsoft.com/office/drawing/2014/main" id="{3BE32DB0-E191-D300-78B2-667C2A1F9FD7}"/>
                </a:ext>
              </a:extLst>
            </p:cNvPr>
            <p:cNvPicPr>
              <a:picLocks noChangeAspect="1"/>
            </p:cNvPicPr>
            <p:nvPr/>
          </p:nvPicPr>
          <p:blipFill>
            <a:blip r:embed="rId2"/>
            <a:stretch>
              <a:fillRect/>
            </a:stretch>
          </p:blipFill>
          <p:spPr>
            <a:xfrm rot="-2700000">
              <a:off x="1816100" y="4508500"/>
              <a:ext cx="3581400" cy="3581400"/>
            </a:xfrm>
            <a:prstGeom prst="rect">
              <a:avLst/>
            </a:prstGeom>
            <a:solidFill>
              <a:schemeClr val="bg2"/>
            </a:solidFill>
          </p:spPr>
        </p:pic>
        <p:pic>
          <p:nvPicPr>
            <p:cNvPr id="6" name="Picture 7">
              <a:extLst>
                <a:ext uri="{FF2B5EF4-FFF2-40B4-BE49-F238E27FC236}">
                  <a16:creationId xmlns:a16="http://schemas.microsoft.com/office/drawing/2014/main" id="{8D0CAB27-ACA5-2558-8C25-AE3AB1B3B462}"/>
                </a:ext>
              </a:extLst>
            </p:cNvPr>
            <p:cNvPicPr>
              <a:picLocks noChangeAspect="1"/>
            </p:cNvPicPr>
            <p:nvPr/>
          </p:nvPicPr>
          <p:blipFill>
            <a:blip r:embed="rId3"/>
            <a:stretch>
              <a:fillRect/>
            </a:stretch>
          </p:blipFill>
          <p:spPr>
            <a:xfrm rot="18900000">
              <a:off x="5836352" y="6007099"/>
              <a:ext cx="558800" cy="558800"/>
            </a:xfrm>
            <a:prstGeom prst="rect">
              <a:avLst/>
            </a:prstGeom>
          </p:spPr>
        </p:pic>
        <p:grpSp>
          <p:nvGrpSpPr>
            <p:cNvPr id="7" name="그룹 6">
              <a:extLst>
                <a:ext uri="{FF2B5EF4-FFF2-40B4-BE49-F238E27FC236}">
                  <a16:creationId xmlns:a16="http://schemas.microsoft.com/office/drawing/2014/main" id="{C007F336-5840-1B2A-A949-53B768BC991D}"/>
                </a:ext>
              </a:extLst>
            </p:cNvPr>
            <p:cNvGrpSpPr/>
            <p:nvPr/>
          </p:nvGrpSpPr>
          <p:grpSpPr>
            <a:xfrm>
              <a:off x="7207382" y="4089400"/>
              <a:ext cx="10687052" cy="4584700"/>
              <a:chOff x="7207382" y="4089400"/>
              <a:chExt cx="10687052" cy="4584700"/>
            </a:xfrm>
          </p:grpSpPr>
          <p:pic>
            <p:nvPicPr>
              <p:cNvPr id="9" name="Picture 14">
                <a:extLst>
                  <a:ext uri="{FF2B5EF4-FFF2-40B4-BE49-F238E27FC236}">
                    <a16:creationId xmlns:a16="http://schemas.microsoft.com/office/drawing/2014/main" id="{00FC90F4-29B2-F10F-7549-9029BCA92DD4}"/>
                  </a:ext>
                </a:extLst>
              </p:cNvPr>
              <p:cNvPicPr>
                <a:picLocks noChangeAspect="1"/>
              </p:cNvPicPr>
              <p:nvPr/>
            </p:nvPicPr>
            <p:blipFill>
              <a:blip r:embed="rId4"/>
              <a:stretch>
                <a:fillRect/>
              </a:stretch>
            </p:blipFill>
            <p:spPr>
              <a:xfrm>
                <a:off x="7207382" y="5460365"/>
                <a:ext cx="10687052" cy="13969"/>
              </a:xfrm>
              <a:prstGeom prst="rect">
                <a:avLst/>
              </a:prstGeom>
            </p:spPr>
          </p:pic>
          <p:pic>
            <p:nvPicPr>
              <p:cNvPr id="12" name="Picture 18">
                <a:extLst>
                  <a:ext uri="{FF2B5EF4-FFF2-40B4-BE49-F238E27FC236}">
                    <a16:creationId xmlns:a16="http://schemas.microsoft.com/office/drawing/2014/main" id="{43FB362A-1EB6-D98B-483F-89512820ECE9}"/>
                  </a:ext>
                </a:extLst>
              </p:cNvPr>
              <p:cNvPicPr>
                <a:picLocks noChangeAspect="1"/>
              </p:cNvPicPr>
              <p:nvPr/>
            </p:nvPicPr>
            <p:blipFill>
              <a:blip r:embed="rId5"/>
              <a:stretch>
                <a:fillRect/>
              </a:stretch>
            </p:blipFill>
            <p:spPr>
              <a:xfrm rot="-2700000">
                <a:off x="7454900" y="4241800"/>
                <a:ext cx="596900" cy="596900"/>
              </a:xfrm>
              <a:prstGeom prst="rect">
                <a:avLst/>
              </a:prstGeom>
            </p:spPr>
          </p:pic>
          <p:pic>
            <p:nvPicPr>
              <p:cNvPr id="13" name="Picture 19">
                <a:extLst>
                  <a:ext uri="{FF2B5EF4-FFF2-40B4-BE49-F238E27FC236}">
                    <a16:creationId xmlns:a16="http://schemas.microsoft.com/office/drawing/2014/main" id="{69246B56-825F-C3FF-A3F5-0430FB50B8C4}"/>
                  </a:ext>
                </a:extLst>
              </p:cNvPr>
              <p:cNvPicPr>
                <a:picLocks noChangeAspect="1"/>
              </p:cNvPicPr>
              <p:nvPr/>
            </p:nvPicPr>
            <p:blipFill>
              <a:blip r:embed="rId6"/>
              <a:stretch>
                <a:fillRect/>
              </a:stretch>
            </p:blipFill>
            <p:spPr>
              <a:xfrm>
                <a:off x="7264400" y="4089400"/>
                <a:ext cx="1041400" cy="1016000"/>
              </a:xfrm>
              <a:prstGeom prst="rect">
                <a:avLst/>
              </a:prstGeom>
            </p:spPr>
          </p:pic>
          <p:pic>
            <p:nvPicPr>
              <p:cNvPr id="14" name="Picture 22">
                <a:extLst>
                  <a:ext uri="{FF2B5EF4-FFF2-40B4-BE49-F238E27FC236}">
                    <a16:creationId xmlns:a16="http://schemas.microsoft.com/office/drawing/2014/main" id="{529102DF-BFE7-FFAC-0A67-76BD85DDA2B8}"/>
                  </a:ext>
                </a:extLst>
              </p:cNvPr>
              <p:cNvPicPr>
                <a:picLocks noChangeAspect="1"/>
              </p:cNvPicPr>
              <p:nvPr/>
            </p:nvPicPr>
            <p:blipFill>
              <a:blip r:embed="rId5"/>
              <a:stretch>
                <a:fillRect/>
              </a:stretch>
            </p:blipFill>
            <p:spPr>
              <a:xfrm rot="-2700000">
                <a:off x="7467600" y="6057900"/>
                <a:ext cx="596900" cy="596900"/>
              </a:xfrm>
              <a:prstGeom prst="rect">
                <a:avLst/>
              </a:prstGeom>
            </p:spPr>
          </p:pic>
          <p:pic>
            <p:nvPicPr>
              <p:cNvPr id="15" name="Picture 23">
                <a:extLst>
                  <a:ext uri="{FF2B5EF4-FFF2-40B4-BE49-F238E27FC236}">
                    <a16:creationId xmlns:a16="http://schemas.microsoft.com/office/drawing/2014/main" id="{EF903A38-B34E-D160-0E7F-B9B69E29F431}"/>
                  </a:ext>
                </a:extLst>
              </p:cNvPr>
              <p:cNvPicPr>
                <a:picLocks noChangeAspect="1"/>
              </p:cNvPicPr>
              <p:nvPr/>
            </p:nvPicPr>
            <p:blipFill>
              <a:blip r:embed="rId7"/>
              <a:stretch>
                <a:fillRect/>
              </a:stretch>
            </p:blipFill>
            <p:spPr>
              <a:xfrm>
                <a:off x="7277100" y="5918200"/>
                <a:ext cx="1104900" cy="990600"/>
              </a:xfrm>
              <a:prstGeom prst="rect">
                <a:avLst/>
              </a:prstGeom>
            </p:spPr>
          </p:pic>
          <p:pic>
            <p:nvPicPr>
              <p:cNvPr id="16" name="Picture 26">
                <a:extLst>
                  <a:ext uri="{FF2B5EF4-FFF2-40B4-BE49-F238E27FC236}">
                    <a16:creationId xmlns:a16="http://schemas.microsoft.com/office/drawing/2014/main" id="{554AD172-174A-F5B5-E9F9-0A75EE3FCFE5}"/>
                  </a:ext>
                </a:extLst>
              </p:cNvPr>
              <p:cNvPicPr>
                <a:picLocks noChangeAspect="1"/>
              </p:cNvPicPr>
              <p:nvPr/>
            </p:nvPicPr>
            <p:blipFill>
              <a:blip r:embed="rId5"/>
              <a:stretch>
                <a:fillRect/>
              </a:stretch>
            </p:blipFill>
            <p:spPr>
              <a:xfrm rot="-2700000">
                <a:off x="7480300" y="7810500"/>
                <a:ext cx="596900" cy="596900"/>
              </a:xfrm>
              <a:prstGeom prst="rect">
                <a:avLst/>
              </a:prstGeom>
            </p:spPr>
          </p:pic>
          <p:pic>
            <p:nvPicPr>
              <p:cNvPr id="17" name="Picture 27">
                <a:extLst>
                  <a:ext uri="{FF2B5EF4-FFF2-40B4-BE49-F238E27FC236}">
                    <a16:creationId xmlns:a16="http://schemas.microsoft.com/office/drawing/2014/main" id="{431ADC32-00A4-65D1-636C-AAA3752B0CE6}"/>
                  </a:ext>
                </a:extLst>
              </p:cNvPr>
              <p:cNvPicPr>
                <a:picLocks noChangeAspect="1"/>
              </p:cNvPicPr>
              <p:nvPr/>
            </p:nvPicPr>
            <p:blipFill>
              <a:blip r:embed="rId8"/>
              <a:stretch>
                <a:fillRect/>
              </a:stretch>
            </p:blipFill>
            <p:spPr>
              <a:xfrm>
                <a:off x="7302500" y="7670800"/>
                <a:ext cx="1028700" cy="1003300"/>
              </a:xfrm>
              <a:prstGeom prst="rect">
                <a:avLst/>
              </a:prstGeom>
            </p:spPr>
          </p:pic>
        </p:grpSp>
      </p:grpSp>
      <p:sp>
        <p:nvSpPr>
          <p:cNvPr id="18" name="TextBox 17">
            <a:extLst>
              <a:ext uri="{FF2B5EF4-FFF2-40B4-BE49-F238E27FC236}">
                <a16:creationId xmlns:a16="http://schemas.microsoft.com/office/drawing/2014/main" id="{50788061-5E2A-C02D-0BED-ED2D81AA8DBC}"/>
              </a:ext>
            </a:extLst>
          </p:cNvPr>
          <p:cNvSpPr txBox="1"/>
          <p:nvPr/>
        </p:nvSpPr>
        <p:spPr>
          <a:xfrm>
            <a:off x="1041297" y="3257045"/>
            <a:ext cx="2654853" cy="1477328"/>
          </a:xfrm>
          <a:prstGeom prst="rect">
            <a:avLst/>
          </a:prstGeom>
          <a:noFill/>
        </p:spPr>
        <p:txBody>
          <a:bodyPr wrap="square" rtlCol="0">
            <a:spAutoFit/>
          </a:bodyPr>
          <a:lstStyle/>
          <a:p>
            <a:pPr algn="ctr" latinLnBrk="1"/>
            <a:r>
              <a:rPr lang="en-US" altLang="ko-KR" b="1" i="0" dirty="0">
                <a:solidFill>
                  <a:schemeClr val="accent1"/>
                </a:solidFill>
                <a:effectLst/>
                <a:latin typeface="Pretendard"/>
              </a:rPr>
              <a:t>Relationship inference of multi-omics data</a:t>
            </a:r>
          </a:p>
          <a:p>
            <a:pPr algn="ctr" latinLnBrk="1"/>
            <a:r>
              <a:rPr lang="en-US" altLang="ko-KR" b="1" i="0" dirty="0">
                <a:solidFill>
                  <a:schemeClr val="accent1"/>
                </a:solidFill>
                <a:effectLst/>
                <a:latin typeface="Pretendard"/>
              </a:rPr>
              <a:t> using deep learning.</a:t>
            </a:r>
          </a:p>
          <a:p>
            <a:pPr algn="ctr"/>
            <a:br>
              <a:rPr lang="en-US" altLang="ko-KR" b="1" dirty="0">
                <a:solidFill>
                  <a:schemeClr val="accent1"/>
                </a:solidFill>
              </a:rPr>
            </a:br>
            <a:r>
              <a:rPr lang="en-US" altLang="ko-KR" b="1" dirty="0">
                <a:solidFill>
                  <a:schemeClr val="accent1"/>
                </a:solidFill>
              </a:rPr>
              <a:t> 		</a:t>
            </a:r>
            <a:endParaRPr lang="ko-KR" altLang="en-US" b="1" dirty="0">
              <a:solidFill>
                <a:schemeClr val="accent1"/>
              </a:solidFill>
            </a:endParaRPr>
          </a:p>
        </p:txBody>
      </p:sp>
      <p:sp>
        <p:nvSpPr>
          <p:cNvPr id="19" name="TextBox 18">
            <a:extLst>
              <a:ext uri="{FF2B5EF4-FFF2-40B4-BE49-F238E27FC236}">
                <a16:creationId xmlns:a16="http://schemas.microsoft.com/office/drawing/2014/main" id="{4F1DA5ED-6574-9D56-51C1-FEC606396521}"/>
              </a:ext>
            </a:extLst>
          </p:cNvPr>
          <p:cNvSpPr txBox="1"/>
          <p:nvPr/>
        </p:nvSpPr>
        <p:spPr>
          <a:xfrm>
            <a:off x="5331242" y="2078113"/>
            <a:ext cx="6817329" cy="923330"/>
          </a:xfrm>
          <a:prstGeom prst="rect">
            <a:avLst/>
          </a:prstGeom>
          <a:noFill/>
        </p:spPr>
        <p:txBody>
          <a:bodyPr wrap="square">
            <a:spAutoFit/>
          </a:bodyPr>
          <a:lstStyle/>
          <a:p>
            <a:pPr algn="l" latinLnBrk="1"/>
            <a:r>
              <a:rPr lang="en-US" altLang="ko-KR" b="0" i="0" dirty="0">
                <a:solidFill>
                  <a:srgbClr val="1A1918"/>
                </a:solidFill>
                <a:effectLst/>
                <a:latin typeface="Pretendard"/>
              </a:rPr>
              <a:t>Identifying numerous interactions and modeling nonlinear effects</a:t>
            </a:r>
          </a:p>
          <a:p>
            <a:pPr algn="l" latinLnBrk="1"/>
            <a:r>
              <a:rPr lang="en-US" altLang="ko-KR" b="0" i="0" dirty="0">
                <a:solidFill>
                  <a:srgbClr val="1A1918"/>
                </a:solidFill>
                <a:effectLst/>
                <a:latin typeface="Pretendard"/>
              </a:rPr>
              <a:t>provides </a:t>
            </a:r>
            <a:r>
              <a:rPr lang="en-US" altLang="ko-KR" b="1" i="0" dirty="0">
                <a:solidFill>
                  <a:srgbClr val="1A1918"/>
                </a:solidFill>
                <a:effectLst/>
                <a:latin typeface="Pretendard"/>
              </a:rPr>
              <a:t>effective regularization performance </a:t>
            </a:r>
            <a:r>
              <a:rPr lang="en-US" altLang="ko-KR" b="0" i="0" dirty="0">
                <a:solidFill>
                  <a:srgbClr val="1A1918"/>
                </a:solidFill>
                <a:effectLst/>
                <a:latin typeface="Pretendard"/>
              </a:rPr>
              <a:t>that can relieve the </a:t>
            </a:r>
          </a:p>
          <a:p>
            <a:pPr algn="l" latinLnBrk="1"/>
            <a:r>
              <a:rPr lang="en-US" altLang="ko-KR" b="0" i="0" dirty="0">
                <a:solidFill>
                  <a:srgbClr val="1A1918"/>
                </a:solidFill>
                <a:effectLst/>
                <a:latin typeface="Pretendard"/>
              </a:rPr>
              <a:t>risk of overfitting</a:t>
            </a:r>
            <a:endParaRPr lang="en-US" altLang="ko-KR" b="0" i="0" dirty="0">
              <a:effectLst/>
              <a:highlight>
                <a:srgbClr val="F2F2F2"/>
              </a:highlight>
              <a:latin typeface="+mn-ea"/>
            </a:endParaRPr>
          </a:p>
        </p:txBody>
      </p:sp>
      <p:sp>
        <p:nvSpPr>
          <p:cNvPr id="20" name="TextBox 19">
            <a:extLst>
              <a:ext uri="{FF2B5EF4-FFF2-40B4-BE49-F238E27FC236}">
                <a16:creationId xmlns:a16="http://schemas.microsoft.com/office/drawing/2014/main" id="{891E42EA-AA5A-0AC3-F819-A9F5AB51AF43}"/>
              </a:ext>
            </a:extLst>
          </p:cNvPr>
          <p:cNvSpPr txBox="1"/>
          <p:nvPr/>
        </p:nvSpPr>
        <p:spPr>
          <a:xfrm>
            <a:off x="5351579" y="3527309"/>
            <a:ext cx="6097508" cy="1200329"/>
          </a:xfrm>
          <a:prstGeom prst="rect">
            <a:avLst/>
          </a:prstGeom>
          <a:noFill/>
        </p:spPr>
        <p:txBody>
          <a:bodyPr wrap="square">
            <a:spAutoFit/>
          </a:bodyPr>
          <a:lstStyle/>
          <a:p>
            <a:pPr algn="l" latinLnBrk="1"/>
            <a:r>
              <a:rPr lang="en-US" altLang="ko-KR" b="0" i="0" dirty="0">
                <a:solidFill>
                  <a:srgbClr val="000000"/>
                </a:solidFill>
                <a:effectLst/>
                <a:latin typeface="Pretendard"/>
              </a:rPr>
              <a:t>Accommodating information from </a:t>
            </a:r>
            <a:r>
              <a:rPr lang="en-US" altLang="ko-KR" b="1" i="0" dirty="0">
                <a:solidFill>
                  <a:srgbClr val="000000"/>
                </a:solidFill>
                <a:effectLst/>
                <a:latin typeface="Pretendard"/>
              </a:rPr>
              <a:t>various omics data.</a:t>
            </a:r>
          </a:p>
          <a:p>
            <a:br>
              <a:rPr lang="en-US" altLang="ko-KR" b="1" dirty="0"/>
            </a:br>
            <a:br>
              <a:rPr lang="en-US" altLang="ko-KR" dirty="0"/>
            </a:br>
            <a:endParaRPr lang="en-US" altLang="ko-KR" b="0" i="0" dirty="0">
              <a:effectLst/>
              <a:highlight>
                <a:srgbClr val="FFFFFF"/>
              </a:highlight>
              <a:latin typeface="Pretendard"/>
            </a:endParaRPr>
          </a:p>
        </p:txBody>
      </p:sp>
      <p:sp>
        <p:nvSpPr>
          <p:cNvPr id="21" name="TextBox 20">
            <a:extLst>
              <a:ext uri="{FF2B5EF4-FFF2-40B4-BE49-F238E27FC236}">
                <a16:creationId xmlns:a16="http://schemas.microsoft.com/office/drawing/2014/main" id="{03221EBC-5404-DFFE-8FE6-DF668701B88D}"/>
              </a:ext>
            </a:extLst>
          </p:cNvPr>
          <p:cNvSpPr txBox="1"/>
          <p:nvPr/>
        </p:nvSpPr>
        <p:spPr>
          <a:xfrm>
            <a:off x="5361722" y="4593620"/>
            <a:ext cx="5981922" cy="646331"/>
          </a:xfrm>
          <a:prstGeom prst="rect">
            <a:avLst/>
          </a:prstGeom>
          <a:noFill/>
        </p:spPr>
        <p:txBody>
          <a:bodyPr wrap="square">
            <a:spAutoFit/>
          </a:bodyPr>
          <a:lstStyle/>
          <a:p>
            <a:pPr algn="l" latinLnBrk="1"/>
            <a:r>
              <a:rPr lang="en-US" altLang="ko-KR" b="1" i="0" dirty="0">
                <a:solidFill>
                  <a:srgbClr val="1A1918"/>
                </a:solidFill>
                <a:effectLst/>
                <a:latin typeface="Pretendard"/>
              </a:rPr>
              <a:t>Comprehensive analysis</a:t>
            </a:r>
            <a:r>
              <a:rPr lang="en-US" altLang="ko-KR" b="0" i="0" dirty="0">
                <a:solidFill>
                  <a:srgbClr val="1A1918"/>
                </a:solidFill>
                <a:effectLst/>
                <a:latin typeface="Pretendard"/>
              </a:rPr>
              <a:t> of data at various levels</a:t>
            </a:r>
            <a:br>
              <a:rPr lang="en-US" altLang="ko-KR" dirty="0"/>
            </a:br>
            <a:endParaRPr lang="en-US" altLang="ko-KR" b="0" i="0" dirty="0">
              <a:effectLst/>
              <a:highlight>
                <a:srgbClr val="FFFFFF"/>
              </a:highlight>
              <a:latin typeface="Pretendard"/>
            </a:endParaRPr>
          </a:p>
        </p:txBody>
      </p:sp>
      <p:pic>
        <p:nvPicPr>
          <p:cNvPr id="11" name="Picture 14">
            <a:extLst>
              <a:ext uri="{FF2B5EF4-FFF2-40B4-BE49-F238E27FC236}">
                <a16:creationId xmlns:a16="http://schemas.microsoft.com/office/drawing/2014/main" id="{F92C849F-53E9-BF9D-EE72-0C247348F5CA}"/>
              </a:ext>
            </a:extLst>
          </p:cNvPr>
          <p:cNvPicPr>
            <a:picLocks noChangeAspect="1"/>
          </p:cNvPicPr>
          <p:nvPr/>
        </p:nvPicPr>
        <p:blipFill>
          <a:blip r:embed="rId4"/>
          <a:stretch>
            <a:fillRect/>
          </a:stretch>
        </p:blipFill>
        <p:spPr>
          <a:xfrm>
            <a:off x="4740272" y="4249525"/>
            <a:ext cx="6837223" cy="8900"/>
          </a:xfrm>
          <a:prstGeom prst="rect">
            <a:avLst/>
          </a:prstGeom>
        </p:spPr>
      </p:pic>
    </p:spTree>
    <p:extLst>
      <p:ext uri="{BB962C8B-B14F-4D97-AF65-F5344CB8AC3E}">
        <p14:creationId xmlns:p14="http://schemas.microsoft.com/office/powerpoint/2010/main" val="171661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pic>
        <p:nvPicPr>
          <p:cNvPr id="7170" name="Picture 2" descr="Système RGB">
            <a:extLst>
              <a:ext uri="{FF2B5EF4-FFF2-40B4-BE49-F238E27FC236}">
                <a16:creationId xmlns:a16="http://schemas.microsoft.com/office/drawing/2014/main" id="{D07DE4C6-69C6-4B42-BDFE-CBC43E28B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931" y="1464333"/>
            <a:ext cx="4070059" cy="2543787"/>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C18E4E88-E24B-9BBD-67EE-6510DE41BC7C}"/>
              </a:ext>
            </a:extLst>
          </p:cNvPr>
          <p:cNvPicPr>
            <a:picLocks noChangeAspect="1"/>
          </p:cNvPicPr>
          <p:nvPr/>
        </p:nvPicPr>
        <p:blipFill>
          <a:blip r:embed="rId3"/>
          <a:stretch>
            <a:fillRect/>
          </a:stretch>
        </p:blipFill>
        <p:spPr>
          <a:xfrm>
            <a:off x="6435606" y="2054332"/>
            <a:ext cx="1127727" cy="1275499"/>
          </a:xfrm>
          <a:prstGeom prst="rect">
            <a:avLst/>
          </a:prstGeom>
        </p:spPr>
      </p:pic>
      <p:pic>
        <p:nvPicPr>
          <p:cNvPr id="3" name="그림 2">
            <a:extLst>
              <a:ext uri="{FF2B5EF4-FFF2-40B4-BE49-F238E27FC236}">
                <a16:creationId xmlns:a16="http://schemas.microsoft.com/office/drawing/2014/main" id="{12C86F45-DAF7-47C5-5D06-C432893B339A}"/>
              </a:ext>
            </a:extLst>
          </p:cNvPr>
          <p:cNvPicPr>
            <a:picLocks noChangeAspect="1"/>
          </p:cNvPicPr>
          <p:nvPr/>
        </p:nvPicPr>
        <p:blipFill>
          <a:blip r:embed="rId4"/>
          <a:stretch>
            <a:fillRect/>
          </a:stretch>
        </p:blipFill>
        <p:spPr>
          <a:xfrm>
            <a:off x="6799860" y="2424765"/>
            <a:ext cx="1142501" cy="1269446"/>
          </a:xfrm>
          <a:prstGeom prst="rect">
            <a:avLst/>
          </a:prstGeom>
        </p:spPr>
      </p:pic>
      <p:pic>
        <p:nvPicPr>
          <p:cNvPr id="7" name="그림 6">
            <a:extLst>
              <a:ext uri="{FF2B5EF4-FFF2-40B4-BE49-F238E27FC236}">
                <a16:creationId xmlns:a16="http://schemas.microsoft.com/office/drawing/2014/main" id="{7D70253F-7F50-B183-6E92-FD4948BE8D5A}"/>
              </a:ext>
            </a:extLst>
          </p:cNvPr>
          <p:cNvPicPr>
            <a:picLocks noChangeAspect="1"/>
          </p:cNvPicPr>
          <p:nvPr/>
        </p:nvPicPr>
        <p:blipFill>
          <a:blip r:embed="rId5"/>
          <a:stretch>
            <a:fillRect/>
          </a:stretch>
        </p:blipFill>
        <p:spPr>
          <a:xfrm>
            <a:off x="7099161" y="2721349"/>
            <a:ext cx="1154737" cy="1269446"/>
          </a:xfrm>
          <a:prstGeom prst="rect">
            <a:avLst/>
          </a:prstGeom>
        </p:spPr>
      </p:pic>
      <p:pic>
        <p:nvPicPr>
          <p:cNvPr id="11" name="Picture 8">
            <a:extLst>
              <a:ext uri="{FF2B5EF4-FFF2-40B4-BE49-F238E27FC236}">
                <a16:creationId xmlns:a16="http://schemas.microsoft.com/office/drawing/2014/main" id="{1F7AD348-69B1-8C4A-1DE7-1BC2C9DC3A9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bright="38000" contrast="100000"/>
                    </a14:imgEffect>
                  </a14:imgLayer>
                </a14:imgProps>
              </a:ext>
              <a:ext uri="{28A0092B-C50C-407E-A947-70E740481C1C}">
                <a14:useLocalDpi xmlns:a14="http://schemas.microsoft.com/office/drawing/2010/main" val="0"/>
              </a:ext>
            </a:extLst>
          </a:blip>
          <a:srcRect/>
          <a:stretch>
            <a:fillRect/>
          </a:stretch>
        </p:blipFill>
        <p:spPr bwMode="auto">
          <a:xfrm>
            <a:off x="9532532" y="2172030"/>
            <a:ext cx="1519838" cy="1492267"/>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오른쪽 11">
            <a:extLst>
              <a:ext uri="{FF2B5EF4-FFF2-40B4-BE49-F238E27FC236}">
                <a16:creationId xmlns:a16="http://schemas.microsoft.com/office/drawing/2014/main" id="{5BF2E1F4-886C-971B-5CC8-D1EAF8E17602}"/>
              </a:ext>
            </a:extLst>
          </p:cNvPr>
          <p:cNvSpPr/>
          <p:nvPr/>
        </p:nvSpPr>
        <p:spPr>
          <a:xfrm>
            <a:off x="8388570" y="2805753"/>
            <a:ext cx="670698" cy="2701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07711488-8151-DC64-B721-702680BB0017}"/>
              </a:ext>
            </a:extLst>
          </p:cNvPr>
          <p:cNvSpPr txBox="1"/>
          <p:nvPr/>
        </p:nvSpPr>
        <p:spPr>
          <a:xfrm>
            <a:off x="1380791" y="4679069"/>
            <a:ext cx="9938850" cy="646331"/>
          </a:xfrm>
          <a:prstGeom prst="rect">
            <a:avLst/>
          </a:prstGeom>
          <a:noFill/>
        </p:spPr>
        <p:txBody>
          <a:bodyPr wrap="square">
            <a:spAutoFit/>
          </a:bodyPr>
          <a:lstStyle/>
          <a:p>
            <a:r>
              <a:rPr lang="en-US" altLang="ko-KR" b="0" i="0" dirty="0">
                <a:solidFill>
                  <a:srgbClr val="1A1918"/>
                </a:solidFill>
                <a:effectLst/>
                <a:latin typeface="Pretendard"/>
              </a:rPr>
              <a:t>Color image data consist of red, green, and blue (RGB) channels. In this program, </a:t>
            </a:r>
            <a:r>
              <a:rPr lang="en-US" altLang="ko-KR" b="1" i="0" dirty="0">
                <a:solidFill>
                  <a:srgbClr val="1A1918"/>
                </a:solidFill>
                <a:effectLst/>
                <a:latin typeface="Pretendard"/>
              </a:rPr>
              <a:t>each omics data is treated as a single color channel to create a multi-omics image data.</a:t>
            </a:r>
            <a:endParaRPr lang="ko-KR" altLang="en-US" b="1" dirty="0">
              <a:latin typeface="+mn-ea"/>
            </a:endParaRPr>
          </a:p>
        </p:txBody>
      </p:sp>
    </p:spTree>
    <p:extLst>
      <p:ext uri="{BB962C8B-B14F-4D97-AF65-F5344CB8AC3E}">
        <p14:creationId xmlns:p14="http://schemas.microsoft.com/office/powerpoint/2010/main" val="187928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pic>
        <p:nvPicPr>
          <p:cNvPr id="3074" name="Picture 2" descr="3D Convolutional Neural Network — A Guide for Engineers | Neural Concept">
            <a:extLst>
              <a:ext uri="{FF2B5EF4-FFF2-40B4-BE49-F238E27FC236}">
                <a16:creationId xmlns:a16="http://schemas.microsoft.com/office/drawing/2014/main" id="{92781770-1208-8F4F-547B-C01D0A57E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256" y="621799"/>
            <a:ext cx="6190098" cy="36420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ftmax CNN - Questions and Answers ​in MRI">
            <a:extLst>
              <a:ext uri="{FF2B5EF4-FFF2-40B4-BE49-F238E27FC236}">
                <a16:creationId xmlns:a16="http://schemas.microsoft.com/office/drawing/2014/main" id="{A1DA4E98-A951-CFDF-FE08-C295FE101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075" y="1021986"/>
            <a:ext cx="3378629" cy="30493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1D9E1B9C-730E-88FE-616F-11AF7806E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77000" contrast="100000"/>
                    </a14:imgEffect>
                  </a14:imgLayer>
                </a14:imgProps>
              </a:ext>
              <a:ext uri="{28A0092B-C50C-407E-A947-70E740481C1C}">
                <a14:useLocalDpi xmlns:a14="http://schemas.microsoft.com/office/drawing/2010/main" val="0"/>
              </a:ext>
            </a:extLst>
          </a:blip>
          <a:srcRect/>
          <a:stretch>
            <a:fillRect/>
          </a:stretch>
        </p:blipFill>
        <p:spPr bwMode="auto">
          <a:xfrm>
            <a:off x="1017296" y="1147026"/>
            <a:ext cx="2382585" cy="2339364"/>
          </a:xfrm>
          <a:prstGeom prst="rect">
            <a:avLst/>
          </a:prstGeom>
          <a:noFill/>
          <a:scene3d>
            <a:camera prst="isometricRightUp">
              <a:rot lat="1852909" lon="18297159" rev="425481"/>
            </a:camera>
            <a:lightRig rig="threePt" dir="t"/>
          </a:scene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42C9D-901D-F2A9-9CA9-FE88E472E7C0}"/>
              </a:ext>
            </a:extLst>
          </p:cNvPr>
          <p:cNvSpPr txBox="1"/>
          <p:nvPr/>
        </p:nvSpPr>
        <p:spPr>
          <a:xfrm>
            <a:off x="1017296" y="3936745"/>
            <a:ext cx="10250144" cy="2308324"/>
          </a:xfrm>
          <a:prstGeom prst="rect">
            <a:avLst/>
          </a:prstGeom>
          <a:noFill/>
        </p:spPr>
        <p:txBody>
          <a:bodyPr wrap="square">
            <a:spAutoFit/>
          </a:bodyPr>
          <a:lstStyle/>
          <a:p>
            <a:pPr algn="l" latinLnBrk="1"/>
            <a:r>
              <a:rPr lang="en-US" altLang="ko-KR" b="0" i="0" dirty="0">
                <a:effectLst/>
                <a:latin typeface="Pretendard"/>
              </a:rPr>
              <a:t>CNN consists of two main parts:</a:t>
            </a:r>
          </a:p>
          <a:p>
            <a:pPr algn="l" latinLnBrk="1"/>
            <a:endParaRPr lang="en-US" altLang="ko-KR" b="0" i="0" dirty="0">
              <a:effectLst/>
              <a:latin typeface="Pretendard"/>
            </a:endParaRPr>
          </a:p>
          <a:p>
            <a:pPr algn="l" latinLnBrk="1"/>
            <a:r>
              <a:rPr lang="en-US" altLang="ko-KR" b="1" dirty="0">
                <a:latin typeface="Pretendard"/>
              </a:rPr>
              <a:t>a) E</a:t>
            </a:r>
            <a:r>
              <a:rPr lang="en-US" altLang="ko-KR" b="1" i="0" dirty="0">
                <a:effectLst/>
                <a:latin typeface="Pretendard"/>
              </a:rPr>
              <a:t>xtracting features from images </a:t>
            </a:r>
          </a:p>
          <a:p>
            <a:r>
              <a:rPr lang="en-US" altLang="ko-KR" b="0" i="0" dirty="0">
                <a:effectLst/>
                <a:latin typeface="Pretendard"/>
              </a:rPr>
              <a:t>The feature extraction part is made up of </a:t>
            </a:r>
            <a:r>
              <a:rPr lang="en-US" altLang="ko-KR" b="1" i="0" dirty="0">
                <a:effectLst/>
                <a:latin typeface="Pretendard"/>
              </a:rPr>
              <a:t>Convolution Layers. </a:t>
            </a:r>
            <a:r>
              <a:rPr lang="en-US" altLang="ko-KR" b="0" i="0" dirty="0">
                <a:effectLst/>
                <a:latin typeface="Pretendard"/>
              </a:rPr>
              <a:t>Convolution layers apply filters to the input image to generate feature maps. The optional Pooling layer extracts </a:t>
            </a:r>
            <a:r>
              <a:rPr lang="en-US" altLang="ko-KR" dirty="0">
                <a:latin typeface="Pretendard"/>
              </a:rPr>
              <a:t>significant</a:t>
            </a:r>
            <a:r>
              <a:rPr lang="en-US" altLang="ko-KR" b="0" i="0" dirty="0">
                <a:effectLst/>
                <a:latin typeface="Pretendard"/>
              </a:rPr>
              <a:t> values such as the average and maximum from the feature maps.</a:t>
            </a:r>
          </a:p>
          <a:p>
            <a:r>
              <a:rPr lang="en-US" altLang="ko-KR" b="0" i="0" dirty="0">
                <a:effectLst/>
                <a:latin typeface="Pretendard"/>
              </a:rPr>
              <a:t>Subsequently, an activation function is applied to the feature maps obtained from the convolution or pooling layers to add </a:t>
            </a:r>
            <a:r>
              <a:rPr lang="en-US" altLang="ko-KR" b="1" i="0" dirty="0">
                <a:effectLst/>
                <a:latin typeface="Pretendard"/>
              </a:rPr>
              <a:t>non-linearity.</a:t>
            </a:r>
          </a:p>
        </p:txBody>
      </p:sp>
    </p:spTree>
    <p:extLst>
      <p:ext uri="{BB962C8B-B14F-4D97-AF65-F5344CB8AC3E}">
        <p14:creationId xmlns:p14="http://schemas.microsoft.com/office/powerpoint/2010/main" val="3099907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pic>
        <p:nvPicPr>
          <p:cNvPr id="3074" name="Picture 2" descr="3D Convolutional Neural Network — A Guide for Engineers | Neural Concept">
            <a:extLst>
              <a:ext uri="{FF2B5EF4-FFF2-40B4-BE49-F238E27FC236}">
                <a16:creationId xmlns:a16="http://schemas.microsoft.com/office/drawing/2014/main" id="{92781770-1208-8F4F-547B-C01D0A57E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256" y="621799"/>
            <a:ext cx="6190098" cy="36420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ftmax CNN - Questions and Answers ​in MRI">
            <a:extLst>
              <a:ext uri="{FF2B5EF4-FFF2-40B4-BE49-F238E27FC236}">
                <a16:creationId xmlns:a16="http://schemas.microsoft.com/office/drawing/2014/main" id="{A1DA4E98-A951-CFDF-FE08-C295FE101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075" y="1021986"/>
            <a:ext cx="3378629" cy="30493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1D9E1B9C-730E-88FE-616F-11AF7806E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77000" contrast="100000"/>
                    </a14:imgEffect>
                  </a14:imgLayer>
                </a14:imgProps>
              </a:ext>
              <a:ext uri="{28A0092B-C50C-407E-A947-70E740481C1C}">
                <a14:useLocalDpi xmlns:a14="http://schemas.microsoft.com/office/drawing/2010/main" val="0"/>
              </a:ext>
            </a:extLst>
          </a:blip>
          <a:srcRect/>
          <a:stretch>
            <a:fillRect/>
          </a:stretch>
        </p:blipFill>
        <p:spPr bwMode="auto">
          <a:xfrm>
            <a:off x="1017296" y="1147026"/>
            <a:ext cx="2382585" cy="2339364"/>
          </a:xfrm>
          <a:prstGeom prst="rect">
            <a:avLst/>
          </a:prstGeom>
          <a:noFill/>
          <a:scene3d>
            <a:camera prst="isometricRightUp">
              <a:rot lat="1852909" lon="18297159" rev="425481"/>
            </a:camera>
            <a:lightRig rig="threePt" dir="t"/>
          </a:scene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42C9D-901D-F2A9-9CA9-FE88E472E7C0}"/>
              </a:ext>
            </a:extLst>
          </p:cNvPr>
          <p:cNvSpPr txBox="1"/>
          <p:nvPr/>
        </p:nvSpPr>
        <p:spPr>
          <a:xfrm>
            <a:off x="1017296" y="4073905"/>
            <a:ext cx="10250144" cy="3416320"/>
          </a:xfrm>
          <a:prstGeom prst="rect">
            <a:avLst/>
          </a:prstGeom>
          <a:noFill/>
        </p:spPr>
        <p:txBody>
          <a:bodyPr wrap="square">
            <a:spAutoFit/>
          </a:bodyPr>
          <a:lstStyle/>
          <a:p>
            <a:pPr algn="l" latinLnBrk="1"/>
            <a:r>
              <a:rPr lang="en-US" altLang="ko-KR" b="1" dirty="0">
                <a:latin typeface="Pretendard"/>
              </a:rPr>
              <a:t>b) </a:t>
            </a:r>
            <a:r>
              <a:rPr lang="en-US" altLang="ko-KR" b="1" i="0" dirty="0">
                <a:effectLst/>
                <a:latin typeface="Pretendard"/>
              </a:rPr>
              <a:t>Classification and prediction based on the extracted features</a:t>
            </a:r>
          </a:p>
          <a:p>
            <a:pPr algn="l" latinLnBrk="1"/>
            <a:endParaRPr lang="en-US" altLang="ko-KR" dirty="0">
              <a:latin typeface="Pretendard"/>
            </a:endParaRPr>
          </a:p>
          <a:p>
            <a:pPr algn="l" latinLnBrk="1"/>
            <a:r>
              <a:rPr lang="en-US" altLang="ko-KR" b="0" i="0" dirty="0">
                <a:solidFill>
                  <a:srgbClr val="1A1918"/>
                </a:solidFill>
                <a:effectLst/>
                <a:latin typeface="Pretendard"/>
              </a:rPr>
              <a:t>The output obtained from the convolutional layer can be </a:t>
            </a:r>
            <a:r>
              <a:rPr lang="en-US" altLang="ko-KR" dirty="0">
                <a:solidFill>
                  <a:srgbClr val="1A1918"/>
                </a:solidFill>
                <a:latin typeface="Pretendard"/>
              </a:rPr>
              <a:t>plugged</a:t>
            </a:r>
            <a:r>
              <a:rPr lang="en-US" altLang="ko-KR" b="0" i="0" dirty="0">
                <a:solidFill>
                  <a:srgbClr val="1A1918"/>
                </a:solidFill>
                <a:effectLst/>
                <a:latin typeface="Pretendard"/>
              </a:rPr>
              <a:t> into another convolutional layer, or it can be flattened into a vector for prediction or classification. All values in this vector should be </a:t>
            </a:r>
            <a:r>
              <a:rPr lang="en-US" altLang="ko-KR" b="1" i="0" dirty="0">
                <a:solidFill>
                  <a:srgbClr val="1A1918"/>
                </a:solidFill>
                <a:effectLst/>
                <a:latin typeface="Pretendard"/>
              </a:rPr>
              <a:t>fully connected </a:t>
            </a:r>
            <a:r>
              <a:rPr lang="en-US" altLang="ko-KR" b="0" i="0" dirty="0">
                <a:solidFill>
                  <a:srgbClr val="1A1918"/>
                </a:solidFill>
                <a:effectLst/>
                <a:latin typeface="Pretendard"/>
              </a:rPr>
              <a:t>to each class to ensure they are considered in making the decision. In this program, </a:t>
            </a:r>
            <a:r>
              <a:rPr lang="en-US" altLang="ko-KR" dirty="0">
                <a:solidFill>
                  <a:srgbClr val="1A1918"/>
                </a:solidFill>
                <a:latin typeface="Pretendard"/>
              </a:rPr>
              <a:t>t</a:t>
            </a:r>
            <a:r>
              <a:rPr lang="en-US" altLang="ko-KR" b="0" i="0" dirty="0">
                <a:solidFill>
                  <a:srgbClr val="1A1918"/>
                </a:solidFill>
                <a:effectLst/>
                <a:latin typeface="Pretendard"/>
              </a:rPr>
              <a:t>he </a:t>
            </a:r>
            <a:r>
              <a:rPr lang="en-US" altLang="ko-KR" b="1" i="0" dirty="0" err="1">
                <a:solidFill>
                  <a:srgbClr val="1A1918"/>
                </a:solidFill>
                <a:effectLst/>
                <a:latin typeface="Pretendard"/>
              </a:rPr>
              <a:t>softmax</a:t>
            </a:r>
            <a:r>
              <a:rPr lang="en-US" altLang="ko-KR" b="1" i="0" dirty="0">
                <a:solidFill>
                  <a:srgbClr val="1A1918"/>
                </a:solidFill>
                <a:effectLst/>
                <a:latin typeface="Pretendard"/>
              </a:rPr>
              <a:t> </a:t>
            </a:r>
            <a:r>
              <a:rPr lang="en-US" altLang="ko-KR" b="0" i="0" dirty="0">
                <a:solidFill>
                  <a:srgbClr val="1A1918"/>
                </a:solidFill>
                <a:effectLst/>
                <a:latin typeface="Pretendard"/>
              </a:rPr>
              <a:t>function was used for the final classification, which outputs the 'probabilities' for each class.</a:t>
            </a:r>
            <a:endParaRPr lang="en-US" altLang="ko-KR" b="0" i="0" dirty="0">
              <a:effectLst/>
              <a:latin typeface="Pretendard"/>
            </a:endParaRPr>
          </a:p>
          <a:p>
            <a:pPr algn="l" latinLnBrk="1"/>
            <a:endParaRPr lang="en-US" altLang="ko-KR" dirty="0">
              <a:latin typeface="Pretendard"/>
            </a:endParaRPr>
          </a:p>
          <a:p>
            <a:pPr algn="l" latinLnBrk="1"/>
            <a:endParaRPr lang="en-US" altLang="ko-KR" b="0" i="0" dirty="0">
              <a:effectLst/>
              <a:latin typeface="Pretendard"/>
            </a:endParaRPr>
          </a:p>
          <a:p>
            <a:pPr algn="l" latinLnBrk="1"/>
            <a:endParaRPr lang="en-US" altLang="ko-KR" dirty="0">
              <a:latin typeface="Pretendard"/>
            </a:endParaRPr>
          </a:p>
          <a:p>
            <a:pPr algn="l" latinLnBrk="1"/>
            <a:endParaRPr lang="en-US" altLang="ko-KR" b="0" i="0" dirty="0">
              <a:effectLst/>
              <a:latin typeface="Pretendard"/>
            </a:endParaRPr>
          </a:p>
          <a:p>
            <a:pPr algn="l" latinLnBrk="1"/>
            <a:endParaRPr lang="en-US" altLang="ko-KR" dirty="0">
              <a:latin typeface="Pretendard"/>
            </a:endParaRPr>
          </a:p>
          <a:p>
            <a:pPr algn="l" latinLnBrk="1"/>
            <a:endParaRPr lang="en-US" altLang="ko-KR" b="0" i="0" dirty="0">
              <a:effectLst/>
              <a:latin typeface="Pretendard"/>
            </a:endParaRPr>
          </a:p>
        </p:txBody>
      </p:sp>
    </p:spTree>
    <p:extLst>
      <p:ext uri="{BB962C8B-B14F-4D97-AF65-F5344CB8AC3E}">
        <p14:creationId xmlns:p14="http://schemas.microsoft.com/office/powerpoint/2010/main" val="249493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6" name="Picture 24">
            <a:extLst>
              <a:ext uri="{FF2B5EF4-FFF2-40B4-BE49-F238E27FC236}">
                <a16:creationId xmlns:a16="http://schemas.microsoft.com/office/drawing/2014/main" id="{77660262-7478-08BB-4A74-81712FDB7175}"/>
              </a:ext>
            </a:extLst>
          </p:cNvPr>
          <p:cNvPicPr>
            <a:picLocks noChangeAspect="1"/>
          </p:cNvPicPr>
          <p:nvPr/>
        </p:nvPicPr>
        <p:blipFill>
          <a:blip r:embed="rId2"/>
          <a:stretch>
            <a:fillRect/>
          </a:stretch>
        </p:blipFill>
        <p:spPr>
          <a:xfrm>
            <a:off x="965200" y="7531100"/>
            <a:ext cx="3911600" cy="266700"/>
          </a:xfrm>
          <a:prstGeom prst="rect">
            <a:avLst/>
          </a:prstGeom>
        </p:spPr>
      </p:pic>
      <p:pic>
        <p:nvPicPr>
          <p:cNvPr id="9" name="Picture 24">
            <a:extLst>
              <a:ext uri="{FF2B5EF4-FFF2-40B4-BE49-F238E27FC236}">
                <a16:creationId xmlns:a16="http://schemas.microsoft.com/office/drawing/2014/main" id="{BF445C44-181F-6F6F-3403-ADB07838DDAA}"/>
              </a:ext>
            </a:extLst>
          </p:cNvPr>
          <p:cNvPicPr>
            <a:picLocks noChangeAspect="1"/>
          </p:cNvPicPr>
          <p:nvPr/>
        </p:nvPicPr>
        <p:blipFill>
          <a:blip r:embed="rId2"/>
          <a:stretch>
            <a:fillRect/>
          </a:stretch>
        </p:blipFill>
        <p:spPr>
          <a:xfrm>
            <a:off x="5441687" y="1802194"/>
            <a:ext cx="1247662" cy="266700"/>
          </a:xfrm>
          <a:prstGeom prst="rect">
            <a:avLst/>
          </a:prstGeom>
        </p:spPr>
      </p:pic>
      <p:sp>
        <p:nvSpPr>
          <p:cNvPr id="10" name="TextBox 9">
            <a:extLst>
              <a:ext uri="{FF2B5EF4-FFF2-40B4-BE49-F238E27FC236}">
                <a16:creationId xmlns:a16="http://schemas.microsoft.com/office/drawing/2014/main" id="{4B7AF99C-A398-23D4-B31E-FF95CD556E46}"/>
              </a:ext>
            </a:extLst>
          </p:cNvPr>
          <p:cNvSpPr txBox="1"/>
          <p:nvPr/>
        </p:nvSpPr>
        <p:spPr>
          <a:xfrm>
            <a:off x="5105401" y="1696167"/>
            <a:ext cx="2712720" cy="405683"/>
          </a:xfrm>
          <a:prstGeom prst="rect">
            <a:avLst/>
          </a:prstGeom>
          <a:noFill/>
        </p:spPr>
        <p:txBody>
          <a:bodyPr wrap="square" lIns="54000" tIns="18000" rIns="54000" bIns="18000" rtlCol="0">
            <a:spAutoFit/>
          </a:bodyPr>
          <a:lstStyle/>
          <a:p>
            <a:r>
              <a:rPr lang="en-US" altLang="ko-KR"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Transfer Learning</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74898620-953A-8438-4DB8-BC663D937601}"/>
              </a:ext>
            </a:extLst>
          </p:cNvPr>
          <p:cNvSpPr txBox="1"/>
          <p:nvPr/>
        </p:nvSpPr>
        <p:spPr>
          <a:xfrm>
            <a:off x="1362371" y="3065766"/>
            <a:ext cx="10241280" cy="2308324"/>
          </a:xfrm>
          <a:prstGeom prst="rect">
            <a:avLst/>
          </a:prstGeom>
          <a:noFill/>
        </p:spPr>
        <p:txBody>
          <a:bodyPr wrap="square">
            <a:spAutoFit/>
          </a:bodyPr>
          <a:lstStyle/>
          <a:p>
            <a:pPr algn="l"/>
            <a:r>
              <a:rPr lang="en-US" altLang="ko-KR" b="0" i="0" dirty="0">
                <a:solidFill>
                  <a:srgbClr val="1A1918"/>
                </a:solidFill>
                <a:effectLst/>
                <a:latin typeface="Pretendard"/>
              </a:rPr>
              <a:t>Building deep learning models </a:t>
            </a:r>
            <a:r>
              <a:rPr lang="en-US" altLang="ko-KR" b="1" i="0" dirty="0">
                <a:solidFill>
                  <a:srgbClr val="1A1918"/>
                </a:solidFill>
                <a:effectLst/>
                <a:latin typeface="Pretendard"/>
              </a:rPr>
              <a:t>requires vast resources.</a:t>
            </a:r>
          </a:p>
          <a:p>
            <a:pPr algn="l"/>
            <a:endParaRPr lang="en-US" altLang="ko-KR" b="0" i="0" dirty="0">
              <a:solidFill>
                <a:srgbClr val="1A1918"/>
              </a:solidFill>
              <a:effectLst/>
              <a:highlight>
                <a:srgbClr val="FFFFFF"/>
              </a:highlight>
              <a:latin typeface="Pretendard"/>
            </a:endParaRPr>
          </a:p>
          <a:p>
            <a:pPr algn="l"/>
            <a:endParaRPr lang="en-US" altLang="ko-KR" b="0" i="0" dirty="0">
              <a:solidFill>
                <a:srgbClr val="1A1918"/>
              </a:solidFill>
              <a:effectLst/>
              <a:highlight>
                <a:srgbClr val="FFFFFF"/>
              </a:highlight>
              <a:latin typeface="Pretendard"/>
            </a:endParaRPr>
          </a:p>
          <a:p>
            <a:pPr algn="l"/>
            <a:r>
              <a:rPr lang="en-US" altLang="ko-KR" b="0" i="0" dirty="0">
                <a:solidFill>
                  <a:srgbClr val="1A1918"/>
                </a:solidFill>
                <a:effectLst/>
                <a:latin typeface="Pretendard"/>
              </a:rPr>
              <a:t>Transfer learning allows for the reuse of knowledge from large datasets</a:t>
            </a:r>
            <a:r>
              <a:rPr lang="en-US" altLang="ko-KR" b="1" i="0" dirty="0">
                <a:solidFill>
                  <a:srgbClr val="1A1918"/>
                </a:solidFill>
                <a:effectLst/>
                <a:latin typeface="Pretendard"/>
              </a:rPr>
              <a:t>, enabling performance improvements even with smaller datasets. </a:t>
            </a:r>
          </a:p>
          <a:p>
            <a:pPr algn="l"/>
            <a:endParaRPr lang="en-US" altLang="ko-KR" dirty="0">
              <a:solidFill>
                <a:srgbClr val="1A1918"/>
              </a:solidFill>
              <a:latin typeface="Pretendard"/>
            </a:endParaRPr>
          </a:p>
          <a:p>
            <a:pPr algn="l"/>
            <a:r>
              <a:rPr lang="en-US" altLang="ko-KR" b="0" i="0" dirty="0">
                <a:solidFill>
                  <a:srgbClr val="1A1918"/>
                </a:solidFill>
                <a:effectLst/>
                <a:latin typeface="Pretendard"/>
              </a:rPr>
              <a:t>By fine-tuning pre-trained models for new tasks, it reduces the need for data collection while enhancing performance.</a:t>
            </a:r>
            <a:endParaRPr lang="ko-KR" altLang="en-US" b="0" i="0" dirty="0">
              <a:effectLst/>
              <a:highlight>
                <a:srgbClr val="FFFFFF"/>
              </a:highlight>
              <a:latin typeface="Pretendard"/>
            </a:endParaRPr>
          </a:p>
        </p:txBody>
      </p:sp>
    </p:spTree>
    <p:extLst>
      <p:ext uri="{BB962C8B-B14F-4D97-AF65-F5344CB8AC3E}">
        <p14:creationId xmlns:p14="http://schemas.microsoft.com/office/powerpoint/2010/main" val="375718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2" name="Picture 24">
            <a:extLst>
              <a:ext uri="{FF2B5EF4-FFF2-40B4-BE49-F238E27FC236}">
                <a16:creationId xmlns:a16="http://schemas.microsoft.com/office/drawing/2014/main" id="{D4E2E0DF-18A9-B39D-9A1A-E011C4EB3679}"/>
              </a:ext>
            </a:extLst>
          </p:cNvPr>
          <p:cNvPicPr>
            <a:picLocks noChangeAspect="1"/>
          </p:cNvPicPr>
          <p:nvPr/>
        </p:nvPicPr>
        <p:blipFill>
          <a:blip r:embed="rId2"/>
          <a:stretch>
            <a:fillRect/>
          </a:stretch>
        </p:blipFill>
        <p:spPr>
          <a:xfrm>
            <a:off x="3692436" y="1523506"/>
            <a:ext cx="4824549" cy="266700"/>
          </a:xfrm>
          <a:prstGeom prst="rect">
            <a:avLst/>
          </a:prstGeom>
        </p:spPr>
      </p:pic>
      <p:sp>
        <p:nvSpPr>
          <p:cNvPr id="13" name="TextBox 12">
            <a:extLst>
              <a:ext uri="{FF2B5EF4-FFF2-40B4-BE49-F238E27FC236}">
                <a16:creationId xmlns:a16="http://schemas.microsoft.com/office/drawing/2014/main" id="{C9E6DC90-CC01-8BF4-630B-ABA41F918F75}"/>
              </a:ext>
            </a:extLst>
          </p:cNvPr>
          <p:cNvSpPr txBox="1"/>
          <p:nvPr/>
        </p:nvSpPr>
        <p:spPr>
          <a:xfrm>
            <a:off x="4484917" y="1407646"/>
            <a:ext cx="3884020" cy="405683"/>
          </a:xfrm>
          <a:prstGeom prst="rect">
            <a:avLst/>
          </a:prstGeom>
          <a:noFill/>
        </p:spPr>
        <p:txBody>
          <a:bodyPr wrap="square" lIns="54000" tIns="18000" rIns="54000" bIns="18000" rtlCol="0">
            <a:spAutoFit/>
          </a:bodyPr>
          <a:lstStyle/>
          <a:p>
            <a:r>
              <a:rPr lang="en-US" altLang="ko-KR" sz="2400" b="1" dirty="0">
                <a:latin typeface="+mn-ea"/>
              </a:rPr>
              <a:t>Class Activation Map</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6" name="그림 15">
            <a:extLst>
              <a:ext uri="{FF2B5EF4-FFF2-40B4-BE49-F238E27FC236}">
                <a16:creationId xmlns:a16="http://schemas.microsoft.com/office/drawing/2014/main" id="{6B558CEA-8182-22DA-BECD-EC65F1996835}"/>
              </a:ext>
            </a:extLst>
          </p:cNvPr>
          <p:cNvPicPr>
            <a:picLocks noChangeAspect="1"/>
          </p:cNvPicPr>
          <p:nvPr/>
        </p:nvPicPr>
        <p:blipFill>
          <a:blip r:embed="rId3"/>
          <a:stretch>
            <a:fillRect/>
          </a:stretch>
        </p:blipFill>
        <p:spPr>
          <a:xfrm>
            <a:off x="1430223" y="2225480"/>
            <a:ext cx="8981940" cy="1833711"/>
          </a:xfrm>
          <a:prstGeom prst="rect">
            <a:avLst/>
          </a:prstGeom>
        </p:spPr>
      </p:pic>
      <p:sp>
        <p:nvSpPr>
          <p:cNvPr id="18" name="TextBox 17">
            <a:extLst>
              <a:ext uri="{FF2B5EF4-FFF2-40B4-BE49-F238E27FC236}">
                <a16:creationId xmlns:a16="http://schemas.microsoft.com/office/drawing/2014/main" id="{F11DB77B-B85C-DB77-4E0B-1772E24485D6}"/>
              </a:ext>
            </a:extLst>
          </p:cNvPr>
          <p:cNvSpPr txBox="1"/>
          <p:nvPr/>
        </p:nvSpPr>
        <p:spPr>
          <a:xfrm>
            <a:off x="1438931" y="4464937"/>
            <a:ext cx="9435546" cy="1477328"/>
          </a:xfrm>
          <a:prstGeom prst="rect">
            <a:avLst/>
          </a:prstGeom>
          <a:noFill/>
        </p:spPr>
        <p:txBody>
          <a:bodyPr wrap="square">
            <a:spAutoFit/>
          </a:bodyPr>
          <a:lstStyle/>
          <a:p>
            <a:r>
              <a:rPr lang="en-US" altLang="ko-KR" b="0" i="0" dirty="0">
                <a:solidFill>
                  <a:srgbClr val="1A1918"/>
                </a:solidFill>
                <a:effectLst/>
                <a:latin typeface="Pretendard"/>
              </a:rPr>
              <a:t>Class Activation Maps (CAM) highlight specific areas of an image that significantly influence          the model's predictions for each class (e.g., </a:t>
            </a:r>
            <a:r>
              <a:rPr lang="en-US" altLang="ko-KR" dirty="0">
                <a:solidFill>
                  <a:srgbClr val="1A1918"/>
                </a:solidFill>
                <a:latin typeface="Pretendard"/>
              </a:rPr>
              <a:t>the</a:t>
            </a:r>
            <a:r>
              <a:rPr lang="en-US" altLang="ko-KR" b="0" i="0" dirty="0">
                <a:solidFill>
                  <a:srgbClr val="1A1918"/>
                </a:solidFill>
                <a:effectLst/>
                <a:latin typeface="Pretendard"/>
              </a:rPr>
              <a:t> presence of disease, treatment response). </a:t>
            </a:r>
          </a:p>
          <a:p>
            <a:endParaRPr lang="en-US" altLang="ko-KR" dirty="0">
              <a:solidFill>
                <a:srgbClr val="1A1918"/>
              </a:solidFill>
              <a:latin typeface="Pretendard"/>
            </a:endParaRPr>
          </a:p>
          <a:p>
            <a:r>
              <a:rPr lang="en-US" altLang="ko-KR" b="0" i="0" dirty="0">
                <a:solidFill>
                  <a:srgbClr val="1A1918"/>
                </a:solidFill>
                <a:effectLst/>
                <a:latin typeface="Pretendard"/>
              </a:rPr>
              <a:t>This helps identify important biological layers or variables, aiding in the interpretation of               the model's prediction process, which can </a:t>
            </a:r>
            <a:r>
              <a:rPr lang="en-US" altLang="ko-KR" b="1" i="0" dirty="0">
                <a:solidFill>
                  <a:srgbClr val="1A1918"/>
                </a:solidFill>
                <a:effectLst/>
                <a:latin typeface="Pretendard"/>
              </a:rPr>
              <a:t>improve model performance and enhance its reliability.</a:t>
            </a:r>
            <a:endParaRPr lang="ko-KR" altLang="en-US" b="1" dirty="0">
              <a:latin typeface="+mn-ea"/>
            </a:endParaRPr>
          </a:p>
        </p:txBody>
      </p:sp>
      <p:sp>
        <p:nvSpPr>
          <p:cNvPr id="19" name="TextBox 18">
            <a:extLst>
              <a:ext uri="{FF2B5EF4-FFF2-40B4-BE49-F238E27FC236}">
                <a16:creationId xmlns:a16="http://schemas.microsoft.com/office/drawing/2014/main" id="{A9CF6E28-6212-FB69-3034-9A321D3A72FB}"/>
              </a:ext>
            </a:extLst>
          </p:cNvPr>
          <p:cNvSpPr txBox="1"/>
          <p:nvPr/>
        </p:nvSpPr>
        <p:spPr>
          <a:xfrm>
            <a:off x="3317304" y="4084818"/>
            <a:ext cx="5237575" cy="221018"/>
          </a:xfrm>
          <a:prstGeom prst="rect">
            <a:avLst/>
          </a:prstGeom>
          <a:noFill/>
        </p:spPr>
        <p:txBody>
          <a:bodyPr wrap="non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Highlighting regions within the image that influence predictions for each class</a:t>
            </a:r>
            <a:r>
              <a:rPr lang="en-US" altLang="ko-KR" sz="1200" b="0" i="0" spc="-200" dirty="0">
                <a:ln>
                  <a:solidFill>
                    <a:schemeClr val="accent1">
                      <a:alpha val="1000"/>
                    </a:schemeClr>
                  </a:solidFill>
                </a:ln>
                <a:solidFill>
                  <a:schemeClr val="tx1">
                    <a:lumMod val="95000"/>
                    <a:lumOff val="5000"/>
                  </a:schemeClr>
                </a:solidFill>
                <a:effectLst/>
                <a:latin typeface="맑은 고딕" panose="020B0503020000020004" pitchFamily="50" charset="-127"/>
                <a:ea typeface="맑은 고딕" panose="020B0503020000020004" pitchFamily="50" charset="-127"/>
              </a:rPr>
              <a:t>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7933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오른쪽 대괄호 19">
            <a:extLst>
              <a:ext uri="{FF2B5EF4-FFF2-40B4-BE49-F238E27FC236}">
                <a16:creationId xmlns:a16="http://schemas.microsoft.com/office/drawing/2014/main" id="{2B294423-D54F-5DCD-08AA-D561209FDBCA}"/>
              </a:ext>
            </a:extLst>
          </p:cNvPr>
          <p:cNvSpPr/>
          <p:nvPr/>
        </p:nvSpPr>
        <p:spPr>
          <a:xfrm rot="5400000" flipV="1">
            <a:off x="5960930" y="648007"/>
            <a:ext cx="270139" cy="11031167"/>
          </a:xfrm>
          <a:prstGeom prst="rightBracket">
            <a:avLst>
              <a:gd name="adj" fmla="val 0"/>
            </a:avLst>
          </a:prstGeom>
          <a:ln w="15875">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21" name="오른쪽 대괄호 20">
            <a:extLst>
              <a:ext uri="{FF2B5EF4-FFF2-40B4-BE49-F238E27FC236}">
                <a16:creationId xmlns:a16="http://schemas.microsoft.com/office/drawing/2014/main" id="{EB1D0B32-7D42-7C82-F4BA-C033B349DA88}"/>
              </a:ext>
            </a:extLst>
          </p:cNvPr>
          <p:cNvSpPr/>
          <p:nvPr/>
        </p:nvSpPr>
        <p:spPr>
          <a:xfrm rot="16200000">
            <a:off x="5960930" y="-4821175"/>
            <a:ext cx="270139" cy="11031167"/>
          </a:xfrm>
          <a:prstGeom prst="rightBracket">
            <a:avLst>
              <a:gd name="adj" fmla="val 0"/>
            </a:avLst>
          </a:prstGeom>
          <a:ln w="15875">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33" name="타원 32">
            <a:extLst>
              <a:ext uri="{FF2B5EF4-FFF2-40B4-BE49-F238E27FC236}">
                <a16:creationId xmlns:a16="http://schemas.microsoft.com/office/drawing/2014/main" id="{2ECB665D-0559-D10D-6374-81A309396436}"/>
              </a:ext>
            </a:extLst>
          </p:cNvPr>
          <p:cNvSpPr/>
          <p:nvPr/>
        </p:nvSpPr>
        <p:spPr>
          <a:xfrm>
            <a:off x="543975" y="3111689"/>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D8D83D18-3A89-F724-9758-B916B044196F}"/>
              </a:ext>
            </a:extLst>
          </p:cNvPr>
          <p:cNvSpPr/>
          <p:nvPr/>
        </p:nvSpPr>
        <p:spPr>
          <a:xfrm>
            <a:off x="543975" y="3316918"/>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BEB05316-2292-686A-73AC-79764B48A895}"/>
              </a:ext>
            </a:extLst>
          </p:cNvPr>
          <p:cNvSpPr/>
          <p:nvPr/>
        </p:nvSpPr>
        <p:spPr>
          <a:xfrm>
            <a:off x="543975" y="3525115"/>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BE87CE95-DDF4-775B-004F-BFCCEE2830A7}"/>
              </a:ext>
            </a:extLst>
          </p:cNvPr>
          <p:cNvSpPr/>
          <p:nvPr/>
        </p:nvSpPr>
        <p:spPr>
          <a:xfrm>
            <a:off x="11569647" y="3111689"/>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A8F020A5-E5AB-BF29-C198-5753D34722D8}"/>
              </a:ext>
            </a:extLst>
          </p:cNvPr>
          <p:cNvSpPr/>
          <p:nvPr/>
        </p:nvSpPr>
        <p:spPr>
          <a:xfrm>
            <a:off x="11569647" y="3316918"/>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CDD98041-BEFF-00FF-F3A5-7156F673B2F6}"/>
              </a:ext>
            </a:extLst>
          </p:cNvPr>
          <p:cNvSpPr/>
          <p:nvPr/>
        </p:nvSpPr>
        <p:spPr>
          <a:xfrm>
            <a:off x="11569647" y="3525115"/>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6224145-FD01-25D8-2868-A86B0664F652}"/>
              </a:ext>
            </a:extLst>
          </p:cNvPr>
          <p:cNvPicPr>
            <a:picLocks noChangeAspect="1"/>
          </p:cNvPicPr>
          <p:nvPr/>
        </p:nvPicPr>
        <p:blipFill>
          <a:blip r:embed="rId2"/>
          <a:stretch>
            <a:fillRect/>
          </a:stretch>
        </p:blipFill>
        <p:spPr>
          <a:xfrm>
            <a:off x="9217802" y="736618"/>
            <a:ext cx="2105915" cy="5370202"/>
          </a:xfrm>
          <a:prstGeom prst="rect">
            <a:avLst/>
          </a:prstGeom>
        </p:spPr>
      </p:pic>
      <p:pic>
        <p:nvPicPr>
          <p:cNvPr id="1030" name="Picture 6" descr="2024 KAIDD 활용 인공지능 신약개발 아이디어 공모전">
            <a:extLst>
              <a:ext uri="{FF2B5EF4-FFF2-40B4-BE49-F238E27FC236}">
                <a16:creationId xmlns:a16="http://schemas.microsoft.com/office/drawing/2014/main" id="{207BD316-8502-8F16-68A8-2E9D6C282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82" y="736618"/>
            <a:ext cx="3712105" cy="53756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F3714954-C007-FD80-687E-7C1532F62B47}"/>
              </a:ext>
            </a:extLst>
          </p:cNvPr>
          <p:cNvPicPr>
            <a:picLocks noChangeAspect="1"/>
          </p:cNvPicPr>
          <p:nvPr/>
        </p:nvPicPr>
        <p:blipFill>
          <a:blip r:embed="rId4"/>
          <a:stretch>
            <a:fillRect/>
          </a:stretch>
        </p:blipFill>
        <p:spPr>
          <a:xfrm>
            <a:off x="868282" y="3968336"/>
            <a:ext cx="3712104" cy="2195255"/>
          </a:xfrm>
          <a:prstGeom prst="rect">
            <a:avLst/>
          </a:prstGeom>
        </p:spPr>
      </p:pic>
      <p:pic>
        <p:nvPicPr>
          <p:cNvPr id="13" name="그림 12">
            <a:extLst>
              <a:ext uri="{FF2B5EF4-FFF2-40B4-BE49-F238E27FC236}">
                <a16:creationId xmlns:a16="http://schemas.microsoft.com/office/drawing/2014/main" id="{22DB2DA0-7A2D-BF99-AC10-631F812A50AA}"/>
              </a:ext>
            </a:extLst>
          </p:cNvPr>
          <p:cNvPicPr>
            <a:picLocks noChangeAspect="1"/>
          </p:cNvPicPr>
          <p:nvPr/>
        </p:nvPicPr>
        <p:blipFill>
          <a:blip r:embed="rId5"/>
          <a:stretch>
            <a:fillRect/>
          </a:stretch>
        </p:blipFill>
        <p:spPr>
          <a:xfrm>
            <a:off x="4868252" y="3205226"/>
            <a:ext cx="3983308" cy="2958365"/>
          </a:xfrm>
          <a:prstGeom prst="rect">
            <a:avLst/>
          </a:prstGeom>
        </p:spPr>
      </p:pic>
      <p:pic>
        <p:nvPicPr>
          <p:cNvPr id="11" name="그림 10">
            <a:extLst>
              <a:ext uri="{FF2B5EF4-FFF2-40B4-BE49-F238E27FC236}">
                <a16:creationId xmlns:a16="http://schemas.microsoft.com/office/drawing/2014/main" id="{F90A0222-76C3-1723-FA61-E9CECB5AEA5F}"/>
              </a:ext>
            </a:extLst>
          </p:cNvPr>
          <p:cNvPicPr>
            <a:picLocks noChangeAspect="1"/>
          </p:cNvPicPr>
          <p:nvPr/>
        </p:nvPicPr>
        <p:blipFill>
          <a:blip r:embed="rId6"/>
          <a:stretch>
            <a:fillRect/>
          </a:stretch>
        </p:blipFill>
        <p:spPr>
          <a:xfrm>
            <a:off x="4868252" y="736618"/>
            <a:ext cx="3983308" cy="2228320"/>
          </a:xfrm>
          <a:prstGeom prst="rect">
            <a:avLst/>
          </a:prstGeom>
        </p:spPr>
      </p:pic>
    </p:spTree>
    <p:extLst>
      <p:ext uri="{BB962C8B-B14F-4D97-AF65-F5344CB8AC3E}">
        <p14:creationId xmlns:p14="http://schemas.microsoft.com/office/powerpoint/2010/main" val="229964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FB1A0F6A-D4F3-5433-8FC1-AE92DD98FC05}"/>
              </a:ext>
            </a:extLst>
          </p:cNvPr>
          <p:cNvSpPr txBox="1"/>
          <p:nvPr/>
        </p:nvSpPr>
        <p:spPr>
          <a:xfrm>
            <a:off x="1225733" y="4424005"/>
            <a:ext cx="10006148" cy="1754326"/>
          </a:xfrm>
          <a:prstGeom prst="rect">
            <a:avLst/>
          </a:prstGeom>
          <a:noFill/>
        </p:spPr>
        <p:txBody>
          <a:bodyPr wrap="square">
            <a:spAutoFit/>
          </a:bodyPr>
          <a:lstStyle/>
          <a:p>
            <a:pPr algn="l"/>
            <a:r>
              <a:rPr lang="en-US" altLang="ko-KR" b="0" i="0" dirty="0">
                <a:solidFill>
                  <a:srgbClr val="1A1918"/>
                </a:solidFill>
                <a:effectLst/>
                <a:latin typeface="Pretendard"/>
              </a:rPr>
              <a:t>By examining the average CAM, which highlights areas of multi-omics data that are commonly activated across all classes, we can gain a </a:t>
            </a:r>
            <a:r>
              <a:rPr lang="en-US" altLang="ko-KR" b="1" i="0" dirty="0">
                <a:solidFill>
                  <a:srgbClr val="1A1918"/>
                </a:solidFill>
                <a:effectLst/>
                <a:latin typeface="Pretendard"/>
              </a:rPr>
              <a:t>comprehensive understanding of complex biological interactions</a:t>
            </a:r>
            <a:r>
              <a:rPr lang="en-US" altLang="ko-KR" b="0" i="0" dirty="0">
                <a:solidFill>
                  <a:srgbClr val="1A1918"/>
                </a:solidFill>
                <a:effectLst/>
                <a:latin typeface="Pretendard"/>
              </a:rPr>
              <a:t>.</a:t>
            </a:r>
          </a:p>
          <a:p>
            <a:pPr algn="l"/>
            <a:endParaRPr lang="en-US" altLang="ko-KR" dirty="0">
              <a:solidFill>
                <a:srgbClr val="1A1918"/>
              </a:solidFill>
              <a:latin typeface="Pretendard"/>
            </a:endParaRPr>
          </a:p>
          <a:p>
            <a:pPr algn="l"/>
            <a:r>
              <a:rPr lang="en-US" altLang="ko-KR" b="1" i="0" dirty="0">
                <a:solidFill>
                  <a:srgbClr val="1A1918"/>
                </a:solidFill>
                <a:effectLst/>
                <a:latin typeface="Pretendard"/>
              </a:rPr>
              <a:t>Analyzing class-specific CAM results alongside the average CAM,</a:t>
            </a:r>
            <a:r>
              <a:rPr lang="en-US" altLang="ko-KR" b="0" i="0" dirty="0">
                <a:solidFill>
                  <a:srgbClr val="1A1918"/>
                </a:solidFill>
                <a:effectLst/>
                <a:latin typeface="Pretendard"/>
              </a:rPr>
              <a:t> in relation to the original multi-omics data, allows for </a:t>
            </a:r>
            <a:r>
              <a:rPr lang="en-US" altLang="ko-KR" b="1" i="0" dirty="0">
                <a:solidFill>
                  <a:srgbClr val="1A1918"/>
                </a:solidFill>
                <a:effectLst/>
                <a:latin typeface="Pretendard"/>
              </a:rPr>
              <a:t>a deeper understanding </a:t>
            </a:r>
            <a:r>
              <a:rPr lang="en-US" altLang="ko-KR" b="0" i="0" dirty="0">
                <a:solidFill>
                  <a:srgbClr val="1A1918"/>
                </a:solidFill>
                <a:effectLst/>
                <a:latin typeface="Pretendard"/>
              </a:rPr>
              <a:t>of biological mechanisms related to the occurrences of a disease and treatment responses.</a:t>
            </a:r>
            <a:endParaRPr lang="en-US" altLang="ko-KR" dirty="0">
              <a:latin typeface="+mn-ea"/>
            </a:endParaRPr>
          </a:p>
        </p:txBody>
      </p:sp>
      <p:pic>
        <p:nvPicPr>
          <p:cNvPr id="14" name="Picture 24">
            <a:extLst>
              <a:ext uri="{FF2B5EF4-FFF2-40B4-BE49-F238E27FC236}">
                <a16:creationId xmlns:a16="http://schemas.microsoft.com/office/drawing/2014/main" id="{C0DC991A-B178-DD20-D05F-9230CDFFB614}"/>
              </a:ext>
            </a:extLst>
          </p:cNvPr>
          <p:cNvPicPr>
            <a:picLocks noChangeAspect="1"/>
          </p:cNvPicPr>
          <p:nvPr/>
        </p:nvPicPr>
        <p:blipFill>
          <a:blip r:embed="rId2"/>
          <a:stretch>
            <a:fillRect/>
          </a:stretch>
        </p:blipFill>
        <p:spPr>
          <a:xfrm>
            <a:off x="3646716" y="997496"/>
            <a:ext cx="4824549" cy="266700"/>
          </a:xfrm>
          <a:prstGeom prst="rect">
            <a:avLst/>
          </a:prstGeom>
        </p:spPr>
      </p:pic>
      <p:sp>
        <p:nvSpPr>
          <p:cNvPr id="15" name="TextBox 14">
            <a:extLst>
              <a:ext uri="{FF2B5EF4-FFF2-40B4-BE49-F238E27FC236}">
                <a16:creationId xmlns:a16="http://schemas.microsoft.com/office/drawing/2014/main" id="{DD62DA5B-9AF1-D874-7E61-6D774F8B89BA}"/>
              </a:ext>
            </a:extLst>
          </p:cNvPr>
          <p:cNvSpPr txBox="1"/>
          <p:nvPr/>
        </p:nvSpPr>
        <p:spPr>
          <a:xfrm>
            <a:off x="4378237" y="881636"/>
            <a:ext cx="3884020" cy="405683"/>
          </a:xfrm>
          <a:prstGeom prst="rect">
            <a:avLst/>
          </a:prstGeom>
          <a:noFill/>
        </p:spPr>
        <p:txBody>
          <a:bodyPr wrap="square" lIns="54000" tIns="18000" rIns="54000" bIns="18000" rtlCol="0">
            <a:spAutoFit/>
          </a:bodyPr>
          <a:lstStyle/>
          <a:p>
            <a:r>
              <a:rPr lang="en-US" altLang="ko-KR" sz="2400" b="1" dirty="0">
                <a:latin typeface="+mn-ea"/>
              </a:rPr>
              <a:t>Class Activation Map</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6" name="TextBox 15">
            <a:extLst>
              <a:ext uri="{FF2B5EF4-FFF2-40B4-BE49-F238E27FC236}">
                <a16:creationId xmlns:a16="http://schemas.microsoft.com/office/drawing/2014/main" id="{0B488B41-5243-38EE-ECA3-8FE44990A439}"/>
              </a:ext>
            </a:extLst>
          </p:cNvPr>
          <p:cNvSpPr txBox="1"/>
          <p:nvPr/>
        </p:nvSpPr>
        <p:spPr>
          <a:xfrm>
            <a:off x="4225837" y="4075753"/>
            <a:ext cx="3604563" cy="221018"/>
          </a:xfrm>
          <a:prstGeom prst="rect">
            <a:avLst/>
          </a:prstGeom>
          <a:noFill/>
        </p:spPr>
        <p:txBody>
          <a:bodyPr wrap="non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Highlighting areas that commonly influence all classes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6" name="그림 5">
            <a:extLst>
              <a:ext uri="{FF2B5EF4-FFF2-40B4-BE49-F238E27FC236}">
                <a16:creationId xmlns:a16="http://schemas.microsoft.com/office/drawing/2014/main" id="{D3C0BCEA-DB99-CEE8-81BE-1F3D36BA8C59}"/>
              </a:ext>
            </a:extLst>
          </p:cNvPr>
          <p:cNvPicPr>
            <a:picLocks noChangeAspect="1"/>
          </p:cNvPicPr>
          <p:nvPr/>
        </p:nvPicPr>
        <p:blipFill>
          <a:blip r:embed="rId3"/>
          <a:stretch>
            <a:fillRect/>
          </a:stretch>
        </p:blipFill>
        <p:spPr>
          <a:xfrm>
            <a:off x="4811817" y="1347804"/>
            <a:ext cx="2476924" cy="2632105"/>
          </a:xfrm>
          <a:prstGeom prst="rect">
            <a:avLst/>
          </a:prstGeom>
        </p:spPr>
      </p:pic>
    </p:spTree>
    <p:extLst>
      <p:ext uri="{BB962C8B-B14F-4D97-AF65-F5344CB8AC3E}">
        <p14:creationId xmlns:p14="http://schemas.microsoft.com/office/powerpoint/2010/main" val="3400799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9" name="Picture 24">
            <a:extLst>
              <a:ext uri="{FF2B5EF4-FFF2-40B4-BE49-F238E27FC236}">
                <a16:creationId xmlns:a16="http://schemas.microsoft.com/office/drawing/2014/main" id="{FEC513CE-A76C-832C-B5AD-8749C90255ED}"/>
              </a:ext>
            </a:extLst>
          </p:cNvPr>
          <p:cNvPicPr>
            <a:picLocks noChangeAspect="1"/>
          </p:cNvPicPr>
          <p:nvPr/>
        </p:nvPicPr>
        <p:blipFill>
          <a:blip r:embed="rId2"/>
          <a:stretch>
            <a:fillRect/>
          </a:stretch>
        </p:blipFill>
        <p:spPr>
          <a:xfrm>
            <a:off x="3629150" y="1413056"/>
            <a:ext cx="4824549" cy="266700"/>
          </a:xfrm>
          <a:prstGeom prst="rect">
            <a:avLst/>
          </a:prstGeom>
        </p:spPr>
      </p:pic>
      <p:sp>
        <p:nvSpPr>
          <p:cNvPr id="20" name="TextBox 19">
            <a:extLst>
              <a:ext uri="{FF2B5EF4-FFF2-40B4-BE49-F238E27FC236}">
                <a16:creationId xmlns:a16="http://schemas.microsoft.com/office/drawing/2014/main" id="{042ED51F-1F7E-05CE-57C1-EF4270507116}"/>
              </a:ext>
            </a:extLst>
          </p:cNvPr>
          <p:cNvSpPr txBox="1"/>
          <p:nvPr/>
        </p:nvSpPr>
        <p:spPr>
          <a:xfrm>
            <a:off x="3738302" y="1297196"/>
            <a:ext cx="4824549" cy="405683"/>
          </a:xfrm>
          <a:prstGeom prst="rect">
            <a:avLst/>
          </a:prstGeom>
          <a:noFill/>
        </p:spPr>
        <p:txBody>
          <a:bodyPr wrap="square" lIns="54000" tIns="18000" rIns="54000" bIns="18000" rtlCol="0">
            <a:spAutoFit/>
          </a:bodyPr>
          <a:lstStyle/>
          <a:p>
            <a:r>
              <a:rPr lang="en-US" altLang="ko-KR" sz="2400" b="1" i="0" dirty="0">
                <a:solidFill>
                  <a:srgbClr val="1A1918"/>
                </a:solidFill>
                <a:effectLst/>
                <a:latin typeface="Pretendard"/>
              </a:rPr>
              <a:t>Mapping the original data to the ROI</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9" name="그룹 8">
            <a:extLst>
              <a:ext uri="{FF2B5EF4-FFF2-40B4-BE49-F238E27FC236}">
                <a16:creationId xmlns:a16="http://schemas.microsoft.com/office/drawing/2014/main" id="{FD07D8C4-2AC8-FB3F-A10F-EEF4EE0FD77E}"/>
              </a:ext>
            </a:extLst>
          </p:cNvPr>
          <p:cNvGrpSpPr/>
          <p:nvPr/>
        </p:nvGrpSpPr>
        <p:grpSpPr>
          <a:xfrm>
            <a:off x="1787543" y="2096665"/>
            <a:ext cx="8557577" cy="4009667"/>
            <a:chOff x="2368725" y="1856443"/>
            <a:chExt cx="7534692" cy="3833967"/>
          </a:xfrm>
        </p:grpSpPr>
        <p:pic>
          <p:nvPicPr>
            <p:cNvPr id="6" name="그림 5">
              <a:extLst>
                <a:ext uri="{FF2B5EF4-FFF2-40B4-BE49-F238E27FC236}">
                  <a16:creationId xmlns:a16="http://schemas.microsoft.com/office/drawing/2014/main" id="{B4967747-A938-524D-E66A-410D9471F7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90000"/>
                      </a14:imgEffect>
                    </a14:imgLayer>
                  </a14:imgProps>
                </a:ext>
              </a:extLst>
            </a:blip>
            <a:stretch>
              <a:fillRect/>
            </a:stretch>
          </p:blipFill>
          <p:spPr>
            <a:xfrm>
              <a:off x="2368725" y="1856443"/>
              <a:ext cx="7534692" cy="3833967"/>
            </a:xfrm>
            <a:prstGeom prst="rect">
              <a:avLst/>
            </a:prstGeom>
          </p:spPr>
        </p:pic>
        <p:sp>
          <p:nvSpPr>
            <p:cNvPr id="21" name="TextBox 20">
              <a:extLst>
                <a:ext uri="{FF2B5EF4-FFF2-40B4-BE49-F238E27FC236}">
                  <a16:creationId xmlns:a16="http://schemas.microsoft.com/office/drawing/2014/main" id="{EFB0B1EC-FD84-FBBD-BDEB-6B0D29A95AFE}"/>
                </a:ext>
              </a:extLst>
            </p:cNvPr>
            <p:cNvSpPr txBox="1"/>
            <p:nvPr/>
          </p:nvSpPr>
          <p:spPr>
            <a:xfrm>
              <a:off x="3547480" y="5069149"/>
              <a:ext cx="2426997" cy="211333"/>
            </a:xfrm>
            <a:prstGeom prst="rect">
              <a:avLst/>
            </a:prstGeom>
            <a:noFill/>
          </p:spPr>
          <p:txBody>
            <a:bodyPr wrap="squar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ROI obtained from the image using CAM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22" name="TextBox 21">
              <a:extLst>
                <a:ext uri="{FF2B5EF4-FFF2-40B4-BE49-F238E27FC236}">
                  <a16:creationId xmlns:a16="http://schemas.microsoft.com/office/drawing/2014/main" id="{CCDDE120-78CF-1834-EE6C-43EB1F0BD343}"/>
                </a:ext>
              </a:extLst>
            </p:cNvPr>
            <p:cNvSpPr txBox="1"/>
            <p:nvPr/>
          </p:nvSpPr>
          <p:spPr>
            <a:xfrm>
              <a:off x="6334161" y="5051590"/>
              <a:ext cx="2904692" cy="211333"/>
            </a:xfrm>
            <a:prstGeom prst="rect">
              <a:avLst/>
            </a:prstGeom>
            <a:noFill/>
          </p:spPr>
          <p:txBody>
            <a:bodyPr wrap="squar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Original multi-omics data located within the ROI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294752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9" name="Picture 24">
            <a:extLst>
              <a:ext uri="{FF2B5EF4-FFF2-40B4-BE49-F238E27FC236}">
                <a16:creationId xmlns:a16="http://schemas.microsoft.com/office/drawing/2014/main" id="{FEC513CE-A76C-832C-B5AD-8749C90255ED}"/>
              </a:ext>
            </a:extLst>
          </p:cNvPr>
          <p:cNvPicPr>
            <a:picLocks noChangeAspect="1"/>
          </p:cNvPicPr>
          <p:nvPr/>
        </p:nvPicPr>
        <p:blipFill>
          <a:blip r:embed="rId2"/>
          <a:stretch>
            <a:fillRect/>
          </a:stretch>
        </p:blipFill>
        <p:spPr>
          <a:xfrm>
            <a:off x="3629150" y="915754"/>
            <a:ext cx="4824549" cy="266700"/>
          </a:xfrm>
          <a:prstGeom prst="rect">
            <a:avLst/>
          </a:prstGeom>
        </p:spPr>
      </p:pic>
      <p:sp>
        <p:nvSpPr>
          <p:cNvPr id="20" name="TextBox 19">
            <a:extLst>
              <a:ext uri="{FF2B5EF4-FFF2-40B4-BE49-F238E27FC236}">
                <a16:creationId xmlns:a16="http://schemas.microsoft.com/office/drawing/2014/main" id="{042ED51F-1F7E-05CE-57C1-EF4270507116}"/>
              </a:ext>
            </a:extLst>
          </p:cNvPr>
          <p:cNvSpPr txBox="1"/>
          <p:nvPr/>
        </p:nvSpPr>
        <p:spPr>
          <a:xfrm>
            <a:off x="3738302" y="799894"/>
            <a:ext cx="4824549" cy="405683"/>
          </a:xfrm>
          <a:prstGeom prst="rect">
            <a:avLst/>
          </a:prstGeom>
          <a:noFill/>
        </p:spPr>
        <p:txBody>
          <a:bodyPr wrap="square" lIns="54000" tIns="18000" rIns="54000" bIns="18000" rtlCol="0">
            <a:spAutoFit/>
          </a:bodyPr>
          <a:lstStyle/>
          <a:p>
            <a:r>
              <a:rPr lang="en-US" altLang="ko-KR" sz="2400" b="1" i="0" dirty="0">
                <a:solidFill>
                  <a:srgbClr val="1A1918"/>
                </a:solidFill>
                <a:effectLst/>
                <a:latin typeface="Pretendard"/>
              </a:rPr>
              <a:t>Mapping the original data to the ROI</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2" name="그룹 1">
            <a:extLst>
              <a:ext uri="{FF2B5EF4-FFF2-40B4-BE49-F238E27FC236}">
                <a16:creationId xmlns:a16="http://schemas.microsoft.com/office/drawing/2014/main" id="{9F90E729-E77C-61CC-AC38-DD6F960FFF41}"/>
              </a:ext>
            </a:extLst>
          </p:cNvPr>
          <p:cNvGrpSpPr/>
          <p:nvPr/>
        </p:nvGrpSpPr>
        <p:grpSpPr>
          <a:xfrm>
            <a:off x="1762636" y="1426650"/>
            <a:ext cx="8424102" cy="3359505"/>
            <a:chOff x="2368725" y="1856443"/>
            <a:chExt cx="7534692" cy="3833967"/>
          </a:xfrm>
        </p:grpSpPr>
        <p:pic>
          <p:nvPicPr>
            <p:cNvPr id="3" name="그림 2">
              <a:extLst>
                <a:ext uri="{FF2B5EF4-FFF2-40B4-BE49-F238E27FC236}">
                  <a16:creationId xmlns:a16="http://schemas.microsoft.com/office/drawing/2014/main" id="{D305DBFA-ABB9-76BB-F716-586013A52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90000"/>
                      </a14:imgEffect>
                    </a14:imgLayer>
                  </a14:imgProps>
                </a:ext>
              </a:extLst>
            </a:blip>
            <a:stretch>
              <a:fillRect/>
            </a:stretch>
          </p:blipFill>
          <p:spPr>
            <a:xfrm>
              <a:off x="2368725" y="1856443"/>
              <a:ext cx="7534692" cy="3833967"/>
            </a:xfrm>
            <a:prstGeom prst="rect">
              <a:avLst/>
            </a:prstGeom>
          </p:spPr>
        </p:pic>
        <p:sp>
          <p:nvSpPr>
            <p:cNvPr id="5" name="TextBox 4">
              <a:extLst>
                <a:ext uri="{FF2B5EF4-FFF2-40B4-BE49-F238E27FC236}">
                  <a16:creationId xmlns:a16="http://schemas.microsoft.com/office/drawing/2014/main" id="{87EBCAE8-DACD-A0AE-A471-A931E4E4D2FE}"/>
                </a:ext>
              </a:extLst>
            </p:cNvPr>
            <p:cNvSpPr txBox="1"/>
            <p:nvPr/>
          </p:nvSpPr>
          <p:spPr>
            <a:xfrm>
              <a:off x="3547480" y="5069149"/>
              <a:ext cx="2426997" cy="211333"/>
            </a:xfrm>
            <a:prstGeom prst="rect">
              <a:avLst/>
            </a:prstGeom>
            <a:noFill/>
          </p:spPr>
          <p:txBody>
            <a:bodyPr wrap="squar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ROI obtained from the image using CAM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84103398-A06A-0456-EE78-5D5C0339613A}"/>
                </a:ext>
              </a:extLst>
            </p:cNvPr>
            <p:cNvSpPr txBox="1"/>
            <p:nvPr/>
          </p:nvSpPr>
          <p:spPr>
            <a:xfrm>
              <a:off x="6334161" y="5051590"/>
              <a:ext cx="2904692" cy="211333"/>
            </a:xfrm>
            <a:prstGeom prst="rect">
              <a:avLst/>
            </a:prstGeom>
            <a:noFill/>
          </p:spPr>
          <p:txBody>
            <a:bodyPr wrap="squar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Original multi-omics data located within the ROI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sp>
        <p:nvSpPr>
          <p:cNvPr id="8" name="TextBox 7">
            <a:extLst>
              <a:ext uri="{FF2B5EF4-FFF2-40B4-BE49-F238E27FC236}">
                <a16:creationId xmlns:a16="http://schemas.microsoft.com/office/drawing/2014/main" id="{BE03D351-E07C-F4FF-C907-3E54100F4901}"/>
              </a:ext>
            </a:extLst>
          </p:cNvPr>
          <p:cNvSpPr txBox="1"/>
          <p:nvPr/>
        </p:nvSpPr>
        <p:spPr>
          <a:xfrm>
            <a:off x="1107433" y="4995651"/>
            <a:ext cx="10025788" cy="923330"/>
          </a:xfrm>
          <a:prstGeom prst="rect">
            <a:avLst/>
          </a:prstGeom>
          <a:noFill/>
        </p:spPr>
        <p:txBody>
          <a:bodyPr wrap="square">
            <a:spAutoFit/>
          </a:bodyPr>
          <a:lstStyle/>
          <a:p>
            <a:pPr algn="l"/>
            <a:r>
              <a:rPr lang="en-US" altLang="ko-KR" b="0" i="0" dirty="0">
                <a:solidFill>
                  <a:srgbClr val="1A1918"/>
                </a:solidFill>
                <a:effectLst/>
                <a:latin typeface="Pretendard"/>
              </a:rPr>
              <a:t>Using CAM (Class Activation Mapping), we can map the regions of interest that the deep learning model focuses on within the original multi-omics data. This allows us to </a:t>
            </a:r>
            <a:r>
              <a:rPr lang="en-US" altLang="ko-KR" b="1" i="0" dirty="0">
                <a:solidFill>
                  <a:srgbClr val="1A1918"/>
                </a:solidFill>
                <a:effectLst/>
                <a:latin typeface="Pretendard"/>
              </a:rPr>
              <a:t>extract the original data </a:t>
            </a:r>
            <a:r>
              <a:rPr lang="en-US" altLang="ko-KR" b="0" i="0" dirty="0">
                <a:solidFill>
                  <a:srgbClr val="1A1918"/>
                </a:solidFill>
                <a:effectLst/>
                <a:latin typeface="Pretendard"/>
              </a:rPr>
              <a:t>corresponding to these regions of interest.</a:t>
            </a:r>
            <a:endParaRPr lang="en-US" altLang="ko-KR" dirty="0">
              <a:latin typeface="+mj-lt"/>
            </a:endParaRPr>
          </a:p>
        </p:txBody>
      </p:sp>
    </p:spTree>
    <p:extLst>
      <p:ext uri="{BB962C8B-B14F-4D97-AF65-F5344CB8AC3E}">
        <p14:creationId xmlns:p14="http://schemas.microsoft.com/office/powerpoint/2010/main" val="332182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7CDC7742-197D-A26E-C20F-7A62D2F92873}"/>
              </a:ext>
            </a:extLst>
          </p:cNvPr>
          <p:cNvPicPr>
            <a:picLocks noChangeAspect="1"/>
          </p:cNvPicPr>
          <p:nvPr/>
        </p:nvPicPr>
        <p:blipFill>
          <a:blip r:embed="rId2"/>
          <a:stretch>
            <a:fillRect/>
          </a:stretch>
        </p:blipFill>
        <p:spPr>
          <a:xfrm>
            <a:off x="6401346" y="1448043"/>
            <a:ext cx="3257222" cy="3176888"/>
          </a:xfrm>
          <a:prstGeom prst="rect">
            <a:avLst/>
          </a:prstGeom>
        </p:spPr>
      </p:pic>
      <p:pic>
        <p:nvPicPr>
          <p:cNvPr id="11" name="Picture 24">
            <a:extLst>
              <a:ext uri="{FF2B5EF4-FFF2-40B4-BE49-F238E27FC236}">
                <a16:creationId xmlns:a16="http://schemas.microsoft.com/office/drawing/2014/main" id="{AC36BAB0-2F05-B068-EE80-273E74BA550B}"/>
              </a:ext>
            </a:extLst>
          </p:cNvPr>
          <p:cNvPicPr>
            <a:picLocks noChangeAspect="1"/>
          </p:cNvPicPr>
          <p:nvPr/>
        </p:nvPicPr>
        <p:blipFill>
          <a:blip r:embed="rId3"/>
          <a:stretch>
            <a:fillRect/>
          </a:stretch>
        </p:blipFill>
        <p:spPr>
          <a:xfrm>
            <a:off x="3878530" y="959527"/>
            <a:ext cx="4824549" cy="266700"/>
          </a:xfrm>
          <a:prstGeom prst="rect">
            <a:avLst/>
          </a:prstGeom>
        </p:spPr>
      </p:pic>
      <p:sp>
        <p:nvSpPr>
          <p:cNvPr id="12" name="TextBox 11">
            <a:extLst>
              <a:ext uri="{FF2B5EF4-FFF2-40B4-BE49-F238E27FC236}">
                <a16:creationId xmlns:a16="http://schemas.microsoft.com/office/drawing/2014/main" id="{225247E8-C3D2-2F4B-07EC-8AB7CFBCF18F}"/>
              </a:ext>
            </a:extLst>
          </p:cNvPr>
          <p:cNvSpPr txBox="1"/>
          <p:nvPr/>
        </p:nvSpPr>
        <p:spPr>
          <a:xfrm>
            <a:off x="3429001" y="808831"/>
            <a:ext cx="6050280" cy="417396"/>
          </a:xfrm>
          <a:prstGeom prst="rect">
            <a:avLst/>
          </a:prstGeom>
          <a:noFill/>
        </p:spPr>
        <p:txBody>
          <a:bodyPr wrap="square" lIns="54000" tIns="18000" rIns="54000" bIns="18000" rtlCol="0">
            <a:spAutoFit/>
          </a:bodyPr>
          <a:lstStyle/>
          <a:p>
            <a:r>
              <a:rPr lang="en-US" altLang="ko-KR" sz="2400" b="1" i="0" dirty="0">
                <a:solidFill>
                  <a:srgbClr val="1A1918"/>
                </a:solidFill>
                <a:effectLst/>
                <a:latin typeface="Pretendard"/>
              </a:rPr>
              <a:t>Deriving insights through network analysis</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6" name="TextBox 15">
            <a:extLst>
              <a:ext uri="{FF2B5EF4-FFF2-40B4-BE49-F238E27FC236}">
                <a16:creationId xmlns:a16="http://schemas.microsoft.com/office/drawing/2014/main" id="{14CE8639-64EC-124D-C0E9-64F4A55D478D}"/>
              </a:ext>
            </a:extLst>
          </p:cNvPr>
          <p:cNvSpPr txBox="1"/>
          <p:nvPr/>
        </p:nvSpPr>
        <p:spPr>
          <a:xfrm>
            <a:off x="6540308" y="4867731"/>
            <a:ext cx="3118260" cy="221018"/>
          </a:xfrm>
          <a:prstGeom prst="rect">
            <a:avLst/>
          </a:prstGeom>
          <a:noFill/>
        </p:spPr>
        <p:txBody>
          <a:bodyPr wrap="square" lIns="54000" tIns="18000" rIns="54000" bIns="18000" rtlCol="0">
            <a:spAutoFit/>
          </a:bodyPr>
          <a:lstStyle/>
          <a:p>
            <a:pPr algn="l" latinLnBrk="1"/>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a:t>
            </a:r>
            <a:r>
              <a:rPr lang="en-US" altLang="ko-KR" sz="1200" spc="-200" dirty="0">
                <a:ln>
                  <a:solidFill>
                    <a:schemeClr val="accent1">
                      <a:alpha val="1000"/>
                    </a:schemeClr>
                  </a:solidFill>
                </a:ln>
                <a:solidFill>
                  <a:srgbClr val="000000"/>
                </a:solidFill>
                <a:latin typeface="Pretendard"/>
                <a:ea typeface="맑은 고딕" panose="020B0503020000020004" pitchFamily="50" charset="-127"/>
              </a:rPr>
              <a:t>    </a:t>
            </a:r>
            <a:r>
              <a:rPr lang="en-US" altLang="ko-KR" sz="1200" b="0" i="0" dirty="0">
                <a:solidFill>
                  <a:srgbClr val="000000"/>
                </a:solidFill>
                <a:effectLst/>
                <a:latin typeface="Pretendard"/>
              </a:rPr>
              <a:t>Key networks among the variables in the ROI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9EDBBA7C-EA62-8A5B-474D-892FA83AD793}"/>
              </a:ext>
            </a:extLst>
          </p:cNvPr>
          <p:cNvPicPr>
            <a:picLocks noChangeAspect="1"/>
          </p:cNvPicPr>
          <p:nvPr/>
        </p:nvPicPr>
        <p:blipFill>
          <a:blip r:embed="rId4"/>
          <a:stretch>
            <a:fillRect/>
          </a:stretch>
        </p:blipFill>
        <p:spPr>
          <a:xfrm>
            <a:off x="2108810" y="1328152"/>
            <a:ext cx="4085885" cy="3536821"/>
          </a:xfrm>
          <a:prstGeom prst="rect">
            <a:avLst/>
          </a:prstGeom>
        </p:spPr>
      </p:pic>
      <p:sp>
        <p:nvSpPr>
          <p:cNvPr id="2" name="TextBox 1">
            <a:extLst>
              <a:ext uri="{FF2B5EF4-FFF2-40B4-BE49-F238E27FC236}">
                <a16:creationId xmlns:a16="http://schemas.microsoft.com/office/drawing/2014/main" id="{D24E50F9-15BD-9FA4-7064-EAA67518C8F5}"/>
              </a:ext>
            </a:extLst>
          </p:cNvPr>
          <p:cNvSpPr txBox="1"/>
          <p:nvPr/>
        </p:nvSpPr>
        <p:spPr>
          <a:xfrm>
            <a:off x="2215990" y="4852863"/>
            <a:ext cx="3352042" cy="221018"/>
          </a:xfrm>
          <a:prstGeom prst="rect">
            <a:avLst/>
          </a:prstGeom>
          <a:noFill/>
        </p:spPr>
        <p:txBody>
          <a:bodyPr wrap="square" lIns="54000" tIns="18000" rIns="54000" bIns="18000" rtlCol="0">
            <a:spAutoFit/>
          </a:bodyPr>
          <a:lstStyle/>
          <a:p>
            <a:r>
              <a:rPr lang="en-US" altLang="ko-KR" sz="1200" b="0" i="0" dirty="0">
                <a:solidFill>
                  <a:srgbClr val="1A1918"/>
                </a:solidFill>
                <a:effectLst/>
                <a:latin typeface="Pretendard"/>
              </a:rPr>
              <a:t>[ Covariance matrix of the variables in the ROI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5" name="TextBox 4">
            <a:extLst>
              <a:ext uri="{FF2B5EF4-FFF2-40B4-BE49-F238E27FC236}">
                <a16:creationId xmlns:a16="http://schemas.microsoft.com/office/drawing/2014/main" id="{5B38F006-396A-0E37-31C7-23BFA525CBE5}"/>
              </a:ext>
            </a:extLst>
          </p:cNvPr>
          <p:cNvSpPr txBox="1"/>
          <p:nvPr/>
        </p:nvSpPr>
        <p:spPr>
          <a:xfrm>
            <a:off x="1083040" y="5460796"/>
            <a:ext cx="9822626" cy="646331"/>
          </a:xfrm>
          <a:prstGeom prst="rect">
            <a:avLst/>
          </a:prstGeom>
          <a:noFill/>
        </p:spPr>
        <p:txBody>
          <a:bodyPr wrap="square">
            <a:spAutoFit/>
          </a:bodyPr>
          <a:lstStyle/>
          <a:p>
            <a:r>
              <a:rPr lang="en-US" altLang="ko-KR" b="0" i="0" dirty="0">
                <a:solidFill>
                  <a:srgbClr val="1A1918"/>
                </a:solidFill>
                <a:effectLst/>
                <a:latin typeface="Pretendard"/>
              </a:rPr>
              <a:t>Based on the covariance matrix that shows the relationships between the variables of the extracted original data</a:t>
            </a:r>
            <a:r>
              <a:rPr lang="en-US" altLang="ko-KR" b="1" i="0" dirty="0">
                <a:solidFill>
                  <a:srgbClr val="1A1918"/>
                </a:solidFill>
                <a:effectLst/>
                <a:latin typeface="Pretendard"/>
              </a:rPr>
              <a:t>, we can model a network.</a:t>
            </a:r>
            <a:endParaRPr lang="ko-KR" altLang="en-US" b="1" dirty="0"/>
          </a:p>
        </p:txBody>
      </p:sp>
    </p:spTree>
    <p:extLst>
      <p:ext uri="{BB962C8B-B14F-4D97-AF65-F5344CB8AC3E}">
        <p14:creationId xmlns:p14="http://schemas.microsoft.com/office/powerpoint/2010/main" val="119040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7CDC7742-197D-A26E-C20F-7A62D2F92873}"/>
              </a:ext>
            </a:extLst>
          </p:cNvPr>
          <p:cNvPicPr>
            <a:picLocks noChangeAspect="1"/>
          </p:cNvPicPr>
          <p:nvPr/>
        </p:nvPicPr>
        <p:blipFill>
          <a:blip r:embed="rId2"/>
          <a:stretch>
            <a:fillRect/>
          </a:stretch>
        </p:blipFill>
        <p:spPr>
          <a:xfrm>
            <a:off x="1158454" y="2259380"/>
            <a:ext cx="3427212" cy="3342685"/>
          </a:xfrm>
          <a:prstGeom prst="rect">
            <a:avLst/>
          </a:prstGeom>
        </p:spPr>
      </p:pic>
      <p:pic>
        <p:nvPicPr>
          <p:cNvPr id="11" name="Picture 24">
            <a:extLst>
              <a:ext uri="{FF2B5EF4-FFF2-40B4-BE49-F238E27FC236}">
                <a16:creationId xmlns:a16="http://schemas.microsoft.com/office/drawing/2014/main" id="{AC36BAB0-2F05-B068-EE80-273E74BA550B}"/>
              </a:ext>
            </a:extLst>
          </p:cNvPr>
          <p:cNvPicPr>
            <a:picLocks noChangeAspect="1"/>
          </p:cNvPicPr>
          <p:nvPr/>
        </p:nvPicPr>
        <p:blipFill>
          <a:blip r:embed="rId3"/>
          <a:stretch>
            <a:fillRect/>
          </a:stretch>
        </p:blipFill>
        <p:spPr>
          <a:xfrm>
            <a:off x="3878530" y="1537040"/>
            <a:ext cx="4824549" cy="266700"/>
          </a:xfrm>
          <a:prstGeom prst="rect">
            <a:avLst/>
          </a:prstGeom>
        </p:spPr>
      </p:pic>
      <p:sp>
        <p:nvSpPr>
          <p:cNvPr id="12" name="TextBox 11">
            <a:extLst>
              <a:ext uri="{FF2B5EF4-FFF2-40B4-BE49-F238E27FC236}">
                <a16:creationId xmlns:a16="http://schemas.microsoft.com/office/drawing/2014/main" id="{225247E8-C3D2-2F4B-07EC-8AB7CFBCF18F}"/>
              </a:ext>
            </a:extLst>
          </p:cNvPr>
          <p:cNvSpPr txBox="1"/>
          <p:nvPr/>
        </p:nvSpPr>
        <p:spPr>
          <a:xfrm>
            <a:off x="3295205" y="1386344"/>
            <a:ext cx="6096000" cy="405683"/>
          </a:xfrm>
          <a:prstGeom prst="rect">
            <a:avLst/>
          </a:prstGeom>
          <a:noFill/>
        </p:spPr>
        <p:txBody>
          <a:bodyPr wrap="square" lIns="54000" tIns="18000" rIns="54000" bIns="18000" rtlCol="0">
            <a:spAutoFit/>
          </a:bodyPr>
          <a:lstStyle/>
          <a:p>
            <a:r>
              <a:rPr lang="en-US" altLang="ko-KR" sz="2400" b="1" i="0" dirty="0">
                <a:solidFill>
                  <a:srgbClr val="1A1918"/>
                </a:solidFill>
                <a:effectLst/>
                <a:latin typeface="Pretendard"/>
              </a:rPr>
              <a:t>Deriving insights through network analysis</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2763DAB9-94D4-44F7-DEC0-73379F07DB67}"/>
              </a:ext>
            </a:extLst>
          </p:cNvPr>
          <p:cNvSpPr txBox="1"/>
          <p:nvPr/>
        </p:nvSpPr>
        <p:spPr>
          <a:xfrm>
            <a:off x="5077097" y="2532147"/>
            <a:ext cx="6096000" cy="3139321"/>
          </a:xfrm>
          <a:prstGeom prst="rect">
            <a:avLst/>
          </a:prstGeom>
          <a:noFill/>
        </p:spPr>
        <p:txBody>
          <a:bodyPr wrap="square">
            <a:spAutoFit/>
          </a:bodyPr>
          <a:lstStyle/>
          <a:p>
            <a:pPr algn="l" latinLnBrk="1"/>
            <a:r>
              <a:rPr lang="en-US" altLang="ko-KR" b="0" i="0" dirty="0">
                <a:effectLst/>
                <a:latin typeface="Pretendard"/>
              </a:rPr>
              <a:t>By analyzing the correlations among variables in the region of interest and the network structure, we can understand </a:t>
            </a:r>
          </a:p>
          <a:p>
            <a:pPr algn="l" latinLnBrk="1"/>
            <a:r>
              <a:rPr lang="en-US" altLang="ko-KR" b="0" i="0" dirty="0">
                <a:effectLst/>
                <a:latin typeface="Pretendard"/>
              </a:rPr>
              <a:t>the interactions between variables within biological systems. </a:t>
            </a:r>
          </a:p>
          <a:p>
            <a:pPr algn="l" latinLnBrk="1"/>
            <a:endParaRPr lang="en-US" altLang="ko-KR" dirty="0">
              <a:latin typeface="Pretendard"/>
            </a:endParaRPr>
          </a:p>
          <a:p>
            <a:pPr algn="l" latinLnBrk="1"/>
            <a:r>
              <a:rPr lang="en-US" altLang="ko-KR" b="0" i="0" dirty="0">
                <a:effectLst/>
                <a:latin typeface="Pretendard"/>
              </a:rPr>
              <a:t>This allows for a more detailed explanation of complex biological processes such as the occurrence of a disease and treatment responses.</a:t>
            </a:r>
          </a:p>
          <a:p>
            <a:pPr algn="l" latinLnBrk="1"/>
            <a:endParaRPr lang="en-US" altLang="ko-KR" dirty="0">
              <a:latin typeface="Pretendard"/>
            </a:endParaRPr>
          </a:p>
          <a:p>
            <a:pPr algn="l" latinLnBrk="1"/>
            <a:endParaRPr lang="en-US" altLang="ko-KR" dirty="0">
              <a:latin typeface="Pretendard"/>
            </a:endParaRPr>
          </a:p>
          <a:p>
            <a:pPr algn="l" latinLnBrk="1"/>
            <a:r>
              <a:rPr lang="en-US" altLang="ko-KR" b="1" i="0" dirty="0">
                <a:solidFill>
                  <a:srgbClr val="1A1918"/>
                </a:solidFill>
                <a:effectLst/>
                <a:latin typeface="Pretendard"/>
              </a:rPr>
              <a:t>As a result, network analysis contributes to enhancing the biological interpretability of models utilizing deep learning.</a:t>
            </a:r>
            <a:endParaRPr lang="en-US" altLang="ko-KR" b="1" i="0" dirty="0">
              <a:effectLst/>
              <a:latin typeface="Pretendard"/>
            </a:endParaRPr>
          </a:p>
        </p:txBody>
      </p:sp>
      <p:sp>
        <p:nvSpPr>
          <p:cNvPr id="2" name="TextBox 1">
            <a:extLst>
              <a:ext uri="{FF2B5EF4-FFF2-40B4-BE49-F238E27FC236}">
                <a16:creationId xmlns:a16="http://schemas.microsoft.com/office/drawing/2014/main" id="{64C8226F-77AB-1BB1-9B75-F03A8717EA7D}"/>
              </a:ext>
            </a:extLst>
          </p:cNvPr>
          <p:cNvSpPr txBox="1"/>
          <p:nvPr/>
        </p:nvSpPr>
        <p:spPr>
          <a:xfrm>
            <a:off x="1405528" y="5704784"/>
            <a:ext cx="3118260" cy="221018"/>
          </a:xfrm>
          <a:prstGeom prst="rect">
            <a:avLst/>
          </a:prstGeom>
          <a:noFill/>
        </p:spPr>
        <p:txBody>
          <a:bodyPr wrap="square" lIns="54000" tIns="18000" rIns="54000" bIns="18000" rtlCol="0">
            <a:spAutoFit/>
          </a:bodyPr>
          <a:lstStyle/>
          <a:p>
            <a:pPr algn="l" latinLnBrk="1"/>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a:t>
            </a:r>
            <a:r>
              <a:rPr lang="en-US" altLang="ko-KR" sz="1200" spc="-200" dirty="0">
                <a:ln>
                  <a:solidFill>
                    <a:schemeClr val="accent1">
                      <a:alpha val="1000"/>
                    </a:schemeClr>
                  </a:solidFill>
                </a:ln>
                <a:solidFill>
                  <a:srgbClr val="000000"/>
                </a:solidFill>
                <a:latin typeface="Pretendard"/>
                <a:ea typeface="맑은 고딕" panose="020B0503020000020004" pitchFamily="50" charset="-127"/>
              </a:rPr>
              <a:t>    </a:t>
            </a:r>
            <a:r>
              <a:rPr lang="en-US" altLang="ko-KR" sz="1200" b="0" i="0" dirty="0">
                <a:solidFill>
                  <a:srgbClr val="000000"/>
                </a:solidFill>
                <a:effectLst/>
                <a:latin typeface="Pretendard"/>
              </a:rPr>
              <a:t>Key networks among the variables in the ROI </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3857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1" name="Picture 24">
            <a:extLst>
              <a:ext uri="{FF2B5EF4-FFF2-40B4-BE49-F238E27FC236}">
                <a16:creationId xmlns:a16="http://schemas.microsoft.com/office/drawing/2014/main" id="{AC36BAB0-2F05-B068-EE80-273E74BA550B}"/>
              </a:ext>
            </a:extLst>
          </p:cNvPr>
          <p:cNvPicPr>
            <a:picLocks noChangeAspect="1"/>
          </p:cNvPicPr>
          <p:nvPr/>
        </p:nvPicPr>
        <p:blipFill>
          <a:blip r:embed="rId2"/>
          <a:stretch>
            <a:fillRect/>
          </a:stretch>
        </p:blipFill>
        <p:spPr>
          <a:xfrm>
            <a:off x="3878530" y="1537040"/>
            <a:ext cx="4824549" cy="266700"/>
          </a:xfrm>
          <a:prstGeom prst="rect">
            <a:avLst/>
          </a:prstGeom>
        </p:spPr>
      </p:pic>
      <p:sp>
        <p:nvSpPr>
          <p:cNvPr id="12" name="TextBox 11">
            <a:extLst>
              <a:ext uri="{FF2B5EF4-FFF2-40B4-BE49-F238E27FC236}">
                <a16:creationId xmlns:a16="http://schemas.microsoft.com/office/drawing/2014/main" id="{225247E8-C3D2-2F4B-07EC-8AB7CFBCF18F}"/>
              </a:ext>
            </a:extLst>
          </p:cNvPr>
          <p:cNvSpPr txBox="1"/>
          <p:nvPr/>
        </p:nvSpPr>
        <p:spPr>
          <a:xfrm>
            <a:off x="3264725" y="1386344"/>
            <a:ext cx="5868756" cy="405683"/>
          </a:xfrm>
          <a:prstGeom prst="rect">
            <a:avLst/>
          </a:prstGeom>
          <a:noFill/>
        </p:spPr>
        <p:txBody>
          <a:bodyPr wrap="square" lIns="54000" tIns="18000" rIns="54000" bIns="18000" rtlCol="0">
            <a:spAutoFit/>
          </a:bodyPr>
          <a:lstStyle/>
          <a:p>
            <a:r>
              <a:rPr lang="en-US" altLang="ko-KR" sz="2400" b="1" i="0" dirty="0">
                <a:solidFill>
                  <a:srgbClr val="1A1918"/>
                </a:solidFill>
                <a:effectLst/>
                <a:latin typeface="Pretendard"/>
              </a:rPr>
              <a:t>Deriving insights through network analysis</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6" name="TextBox 15">
            <a:extLst>
              <a:ext uri="{FF2B5EF4-FFF2-40B4-BE49-F238E27FC236}">
                <a16:creationId xmlns:a16="http://schemas.microsoft.com/office/drawing/2014/main" id="{14CE8639-64EC-124D-C0E9-64F4A55D478D}"/>
              </a:ext>
            </a:extLst>
          </p:cNvPr>
          <p:cNvSpPr txBox="1"/>
          <p:nvPr/>
        </p:nvSpPr>
        <p:spPr>
          <a:xfrm>
            <a:off x="2801072" y="5578108"/>
            <a:ext cx="3179180" cy="221018"/>
          </a:xfrm>
          <a:prstGeom prst="rect">
            <a:avLst/>
          </a:prstGeom>
          <a:noFill/>
        </p:spPr>
        <p:txBody>
          <a:bodyPr wrap="square" lIns="54000" tIns="18000" rIns="54000" bIns="18000" rtlCol="0">
            <a:spAutoFit/>
          </a:bodyPr>
          <a:lstStyle/>
          <a:p>
            <a:pPr algn="l" latinLnBrk="1"/>
            <a:r>
              <a:rPr lang="en-US" altLang="ko-KR" sz="1200" dirty="0">
                <a:solidFill>
                  <a:srgbClr val="000000"/>
                </a:solidFill>
                <a:latin typeface="Pretendard"/>
              </a:rPr>
              <a:t>[ </a:t>
            </a:r>
            <a:r>
              <a:rPr lang="en-US" altLang="ko-KR" sz="1200" b="0" i="0" dirty="0">
                <a:solidFill>
                  <a:srgbClr val="000000"/>
                </a:solidFill>
                <a:effectLst/>
                <a:latin typeface="Pretendard"/>
              </a:rPr>
              <a:t>Identifying key relationships within the network ]</a:t>
            </a:r>
          </a:p>
        </p:txBody>
      </p:sp>
      <p:pic>
        <p:nvPicPr>
          <p:cNvPr id="3" name="그림 2">
            <a:extLst>
              <a:ext uri="{FF2B5EF4-FFF2-40B4-BE49-F238E27FC236}">
                <a16:creationId xmlns:a16="http://schemas.microsoft.com/office/drawing/2014/main" id="{185F3BF3-40D2-8610-ECD5-8908D8403906}"/>
              </a:ext>
            </a:extLst>
          </p:cNvPr>
          <p:cNvPicPr>
            <a:picLocks noChangeAspect="1"/>
          </p:cNvPicPr>
          <p:nvPr/>
        </p:nvPicPr>
        <p:blipFill>
          <a:blip r:embed="rId3"/>
          <a:stretch>
            <a:fillRect/>
          </a:stretch>
        </p:blipFill>
        <p:spPr>
          <a:xfrm>
            <a:off x="2517789" y="1995859"/>
            <a:ext cx="7492480" cy="3592021"/>
          </a:xfrm>
          <a:prstGeom prst="rect">
            <a:avLst/>
          </a:prstGeom>
        </p:spPr>
      </p:pic>
      <p:sp>
        <p:nvSpPr>
          <p:cNvPr id="6" name="TextBox 5">
            <a:extLst>
              <a:ext uri="{FF2B5EF4-FFF2-40B4-BE49-F238E27FC236}">
                <a16:creationId xmlns:a16="http://schemas.microsoft.com/office/drawing/2014/main" id="{5D6A8D76-CAD7-9332-F5EB-828FB23C5E90}"/>
              </a:ext>
            </a:extLst>
          </p:cNvPr>
          <p:cNvSpPr txBox="1"/>
          <p:nvPr/>
        </p:nvSpPr>
        <p:spPr>
          <a:xfrm>
            <a:off x="7035450" y="5576305"/>
            <a:ext cx="3031292" cy="221018"/>
          </a:xfrm>
          <a:prstGeom prst="rect">
            <a:avLst/>
          </a:prstGeom>
          <a:noFill/>
        </p:spPr>
        <p:txBody>
          <a:bodyPr wrap="square" lIns="54000" tIns="18000" rIns="54000" bIns="18000" rtlCol="0">
            <a:spAutoFit/>
          </a:bodyPr>
          <a:lstStyle/>
          <a:p>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a:t>
            </a:r>
            <a:r>
              <a:rPr lang="en-US" altLang="ko-KR" sz="1200" b="0" i="0" dirty="0">
                <a:solidFill>
                  <a:srgbClr val="1A1918"/>
                </a:solidFill>
                <a:effectLst/>
                <a:latin typeface="Pretendard"/>
              </a:rPr>
              <a:t>Clustering within key relationships</a:t>
            </a:r>
            <a:r>
              <a:rPr lang="en-US" altLang="ko-KR"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 ]    </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5067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1" name="Picture 24">
            <a:extLst>
              <a:ext uri="{FF2B5EF4-FFF2-40B4-BE49-F238E27FC236}">
                <a16:creationId xmlns:a16="http://schemas.microsoft.com/office/drawing/2014/main" id="{AC36BAB0-2F05-B068-EE80-273E74BA550B}"/>
              </a:ext>
            </a:extLst>
          </p:cNvPr>
          <p:cNvPicPr>
            <a:picLocks noChangeAspect="1"/>
          </p:cNvPicPr>
          <p:nvPr/>
        </p:nvPicPr>
        <p:blipFill>
          <a:blip r:embed="rId2"/>
          <a:stretch>
            <a:fillRect/>
          </a:stretch>
        </p:blipFill>
        <p:spPr>
          <a:xfrm>
            <a:off x="3878530" y="1537040"/>
            <a:ext cx="4824549" cy="266700"/>
          </a:xfrm>
          <a:prstGeom prst="rect">
            <a:avLst/>
          </a:prstGeom>
        </p:spPr>
      </p:pic>
      <p:sp>
        <p:nvSpPr>
          <p:cNvPr id="12" name="TextBox 11">
            <a:extLst>
              <a:ext uri="{FF2B5EF4-FFF2-40B4-BE49-F238E27FC236}">
                <a16:creationId xmlns:a16="http://schemas.microsoft.com/office/drawing/2014/main" id="{225247E8-C3D2-2F4B-07EC-8AB7CFBCF18F}"/>
              </a:ext>
            </a:extLst>
          </p:cNvPr>
          <p:cNvSpPr txBox="1"/>
          <p:nvPr/>
        </p:nvSpPr>
        <p:spPr>
          <a:xfrm>
            <a:off x="3230880" y="1386344"/>
            <a:ext cx="5897879" cy="405683"/>
          </a:xfrm>
          <a:prstGeom prst="rect">
            <a:avLst/>
          </a:prstGeom>
          <a:noFill/>
        </p:spPr>
        <p:txBody>
          <a:bodyPr wrap="square" lIns="54000" tIns="18000" rIns="54000" bIns="18000" rtlCol="0">
            <a:spAutoFit/>
          </a:bodyPr>
          <a:lstStyle/>
          <a:p>
            <a:r>
              <a:rPr lang="en-US" altLang="ko-KR" sz="2400" b="1" i="0" dirty="0">
                <a:solidFill>
                  <a:srgbClr val="1A1918"/>
                </a:solidFill>
                <a:effectLst/>
                <a:latin typeface="Pretendard"/>
              </a:rPr>
              <a:t>Deriving insights through network analysis</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6" name="그림 5">
            <a:extLst>
              <a:ext uri="{FF2B5EF4-FFF2-40B4-BE49-F238E27FC236}">
                <a16:creationId xmlns:a16="http://schemas.microsoft.com/office/drawing/2014/main" id="{DD3DEB38-9245-8721-AF05-C020CCB478F7}"/>
              </a:ext>
            </a:extLst>
          </p:cNvPr>
          <p:cNvPicPr>
            <a:picLocks noChangeAspect="1"/>
          </p:cNvPicPr>
          <p:nvPr/>
        </p:nvPicPr>
        <p:blipFill>
          <a:blip r:embed="rId3"/>
          <a:stretch>
            <a:fillRect/>
          </a:stretch>
        </p:blipFill>
        <p:spPr>
          <a:xfrm>
            <a:off x="3731868" y="2162011"/>
            <a:ext cx="4900688" cy="3497727"/>
          </a:xfrm>
          <a:prstGeom prst="rect">
            <a:avLst/>
          </a:prstGeom>
        </p:spPr>
      </p:pic>
      <p:sp>
        <p:nvSpPr>
          <p:cNvPr id="8" name="TextBox 7">
            <a:extLst>
              <a:ext uri="{FF2B5EF4-FFF2-40B4-BE49-F238E27FC236}">
                <a16:creationId xmlns:a16="http://schemas.microsoft.com/office/drawing/2014/main" id="{B17EF2DB-9E5C-334E-82B1-5A40EBC15109}"/>
              </a:ext>
            </a:extLst>
          </p:cNvPr>
          <p:cNvSpPr txBox="1"/>
          <p:nvPr/>
        </p:nvSpPr>
        <p:spPr>
          <a:xfrm>
            <a:off x="3276988" y="5810209"/>
            <a:ext cx="7164728" cy="221018"/>
          </a:xfrm>
          <a:prstGeom prst="rect">
            <a:avLst/>
          </a:prstGeom>
          <a:noFill/>
        </p:spPr>
        <p:txBody>
          <a:bodyPr wrap="square" lIns="54000" tIns="18000" rIns="54000" bIns="18000" rtlCol="0">
            <a:spAutoFit/>
          </a:bodyPr>
          <a:lstStyle/>
          <a:p>
            <a:r>
              <a:rPr lang="en-US" altLang="ko-KR" sz="1200" b="0" i="0" dirty="0">
                <a:solidFill>
                  <a:srgbClr val="000000"/>
                </a:solidFill>
                <a:effectLst/>
                <a:latin typeface="noto"/>
              </a:rPr>
              <a:t>[The variables that have a positive and negative relationship with the possibility of occurrence]</a:t>
            </a:r>
            <a:endParaRPr lang="ko-KR" altLang="en-US" sz="1200"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8044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03</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3" name="Picture 24">
            <a:extLst>
              <a:ext uri="{FF2B5EF4-FFF2-40B4-BE49-F238E27FC236}">
                <a16:creationId xmlns:a16="http://schemas.microsoft.com/office/drawing/2014/main" id="{5A2B8D63-EF9A-469D-D84F-16EC2422F137}"/>
              </a:ext>
            </a:extLst>
          </p:cNvPr>
          <p:cNvPicPr>
            <a:picLocks noChangeAspect="1"/>
          </p:cNvPicPr>
          <p:nvPr/>
        </p:nvPicPr>
        <p:blipFill>
          <a:blip r:embed="rId2"/>
          <a:stretch>
            <a:fillRect/>
          </a:stretch>
        </p:blipFill>
        <p:spPr>
          <a:xfrm>
            <a:off x="4846876" y="1748706"/>
            <a:ext cx="3295232" cy="250146"/>
          </a:xfrm>
          <a:prstGeom prst="rect">
            <a:avLst/>
          </a:prstGeom>
        </p:spPr>
      </p:pic>
      <p:sp>
        <p:nvSpPr>
          <p:cNvPr id="6" name="TextBox 5">
            <a:extLst>
              <a:ext uri="{FF2B5EF4-FFF2-40B4-BE49-F238E27FC236}">
                <a16:creationId xmlns:a16="http://schemas.microsoft.com/office/drawing/2014/main" id="{60F5A145-F194-D124-E500-EE3CB4AD704E}"/>
              </a:ext>
            </a:extLst>
          </p:cNvPr>
          <p:cNvSpPr txBox="1"/>
          <p:nvPr/>
        </p:nvSpPr>
        <p:spPr>
          <a:xfrm>
            <a:off x="4099560" y="1617962"/>
            <a:ext cx="4648199" cy="405683"/>
          </a:xfrm>
          <a:prstGeom prst="rect">
            <a:avLst/>
          </a:prstGeom>
          <a:noFill/>
        </p:spPr>
        <p:txBody>
          <a:bodyPr wrap="square" lIns="54000" tIns="18000" rIns="54000" bIns="18000" rtlCol="0">
            <a:spAutoFit/>
          </a:bodyPr>
          <a:lstStyle/>
          <a:p>
            <a:r>
              <a:rPr lang="en-US" altLang="ko-KR"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Limitation of Existing Methods</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9" name="Picture 18">
            <a:extLst>
              <a:ext uri="{FF2B5EF4-FFF2-40B4-BE49-F238E27FC236}">
                <a16:creationId xmlns:a16="http://schemas.microsoft.com/office/drawing/2014/main" id="{09288461-EA5F-14AD-D584-76DF277BD1CF}"/>
              </a:ext>
            </a:extLst>
          </p:cNvPr>
          <p:cNvPicPr>
            <a:picLocks noChangeAspect="1"/>
          </p:cNvPicPr>
          <p:nvPr/>
        </p:nvPicPr>
        <p:blipFill>
          <a:blip r:embed="rId3"/>
          <a:stretch>
            <a:fillRect/>
          </a:stretch>
        </p:blipFill>
        <p:spPr>
          <a:xfrm rot="18900000">
            <a:off x="2883296" y="2877369"/>
            <a:ext cx="343885" cy="360684"/>
          </a:xfrm>
          <a:prstGeom prst="rect">
            <a:avLst/>
          </a:prstGeom>
        </p:spPr>
      </p:pic>
      <p:pic>
        <p:nvPicPr>
          <p:cNvPr id="10" name="Picture 19">
            <a:extLst>
              <a:ext uri="{FF2B5EF4-FFF2-40B4-BE49-F238E27FC236}">
                <a16:creationId xmlns:a16="http://schemas.microsoft.com/office/drawing/2014/main" id="{28467B61-27C2-E9C8-5912-58A13D255F74}"/>
              </a:ext>
            </a:extLst>
          </p:cNvPr>
          <p:cNvPicPr>
            <a:picLocks noChangeAspect="1"/>
          </p:cNvPicPr>
          <p:nvPr/>
        </p:nvPicPr>
        <p:blipFill>
          <a:blip r:embed="rId4"/>
          <a:stretch>
            <a:fillRect/>
          </a:stretch>
        </p:blipFill>
        <p:spPr>
          <a:xfrm>
            <a:off x="2773546" y="2785279"/>
            <a:ext cx="599969" cy="613930"/>
          </a:xfrm>
          <a:prstGeom prst="rect">
            <a:avLst/>
          </a:prstGeom>
        </p:spPr>
      </p:pic>
      <p:pic>
        <p:nvPicPr>
          <p:cNvPr id="11" name="Picture 22">
            <a:extLst>
              <a:ext uri="{FF2B5EF4-FFF2-40B4-BE49-F238E27FC236}">
                <a16:creationId xmlns:a16="http://schemas.microsoft.com/office/drawing/2014/main" id="{B5ECEA5D-C324-01AD-22EC-61D808C921E5}"/>
              </a:ext>
            </a:extLst>
          </p:cNvPr>
          <p:cNvPicPr>
            <a:picLocks noChangeAspect="1"/>
          </p:cNvPicPr>
          <p:nvPr/>
        </p:nvPicPr>
        <p:blipFill>
          <a:blip r:embed="rId3"/>
          <a:stretch>
            <a:fillRect/>
          </a:stretch>
        </p:blipFill>
        <p:spPr>
          <a:xfrm rot="18900000">
            <a:off x="2898362" y="3765544"/>
            <a:ext cx="343885" cy="360684"/>
          </a:xfrm>
          <a:prstGeom prst="rect">
            <a:avLst/>
          </a:prstGeom>
        </p:spPr>
      </p:pic>
      <p:pic>
        <p:nvPicPr>
          <p:cNvPr id="12" name="Picture 23">
            <a:extLst>
              <a:ext uri="{FF2B5EF4-FFF2-40B4-BE49-F238E27FC236}">
                <a16:creationId xmlns:a16="http://schemas.microsoft.com/office/drawing/2014/main" id="{F10F7B79-1BC3-91D3-87E3-8A40BFD847CA}"/>
              </a:ext>
            </a:extLst>
          </p:cNvPr>
          <p:cNvPicPr>
            <a:picLocks noChangeAspect="1"/>
          </p:cNvPicPr>
          <p:nvPr/>
        </p:nvPicPr>
        <p:blipFill>
          <a:blip r:embed="rId5"/>
          <a:stretch>
            <a:fillRect/>
          </a:stretch>
        </p:blipFill>
        <p:spPr>
          <a:xfrm>
            <a:off x="2788612" y="3681129"/>
            <a:ext cx="636552" cy="598582"/>
          </a:xfrm>
          <a:prstGeom prst="rect">
            <a:avLst/>
          </a:prstGeom>
        </p:spPr>
      </p:pic>
      <p:pic>
        <p:nvPicPr>
          <p:cNvPr id="13" name="Picture 26">
            <a:extLst>
              <a:ext uri="{FF2B5EF4-FFF2-40B4-BE49-F238E27FC236}">
                <a16:creationId xmlns:a16="http://schemas.microsoft.com/office/drawing/2014/main" id="{AD109A16-11FD-1211-3CDB-FA92C849D940}"/>
              </a:ext>
            </a:extLst>
          </p:cNvPr>
          <p:cNvPicPr>
            <a:picLocks noChangeAspect="1"/>
          </p:cNvPicPr>
          <p:nvPr/>
        </p:nvPicPr>
        <p:blipFill>
          <a:blip r:embed="rId3"/>
          <a:stretch>
            <a:fillRect/>
          </a:stretch>
        </p:blipFill>
        <p:spPr>
          <a:xfrm rot="18900000">
            <a:off x="2897930" y="4700590"/>
            <a:ext cx="343885" cy="360684"/>
          </a:xfrm>
          <a:prstGeom prst="rect">
            <a:avLst/>
          </a:prstGeom>
        </p:spPr>
      </p:pic>
      <p:pic>
        <p:nvPicPr>
          <p:cNvPr id="14" name="Picture 27">
            <a:extLst>
              <a:ext uri="{FF2B5EF4-FFF2-40B4-BE49-F238E27FC236}">
                <a16:creationId xmlns:a16="http://schemas.microsoft.com/office/drawing/2014/main" id="{7E9C788F-8DCA-14D7-9FF6-7C341AB8193F}"/>
              </a:ext>
            </a:extLst>
          </p:cNvPr>
          <p:cNvPicPr>
            <a:picLocks noChangeAspect="1"/>
          </p:cNvPicPr>
          <p:nvPr/>
        </p:nvPicPr>
        <p:blipFill>
          <a:blip r:embed="rId6"/>
          <a:stretch>
            <a:fillRect/>
          </a:stretch>
        </p:blipFill>
        <p:spPr>
          <a:xfrm>
            <a:off x="2795496" y="4616175"/>
            <a:ext cx="592652" cy="606256"/>
          </a:xfrm>
          <a:prstGeom prst="rect">
            <a:avLst/>
          </a:prstGeom>
        </p:spPr>
      </p:pic>
      <p:sp>
        <p:nvSpPr>
          <p:cNvPr id="19" name="TextBox 18">
            <a:extLst>
              <a:ext uri="{FF2B5EF4-FFF2-40B4-BE49-F238E27FC236}">
                <a16:creationId xmlns:a16="http://schemas.microsoft.com/office/drawing/2014/main" id="{6B2ED5DD-39B6-9DD1-400A-1FCC076293F6}"/>
              </a:ext>
            </a:extLst>
          </p:cNvPr>
          <p:cNvSpPr txBox="1"/>
          <p:nvPr/>
        </p:nvSpPr>
        <p:spPr>
          <a:xfrm>
            <a:off x="3610002" y="2813924"/>
            <a:ext cx="6290228" cy="646331"/>
          </a:xfrm>
          <a:prstGeom prst="rect">
            <a:avLst/>
          </a:prstGeom>
          <a:noFill/>
        </p:spPr>
        <p:txBody>
          <a:bodyPr wrap="square">
            <a:spAutoFit/>
          </a:bodyPr>
          <a:lstStyle/>
          <a:p>
            <a:pPr algn="l"/>
            <a:r>
              <a:rPr lang="en-US" altLang="ko-KR" b="1" dirty="0">
                <a:latin typeface="+mj-lt"/>
              </a:rPr>
              <a:t>Tabular data </a:t>
            </a:r>
            <a:r>
              <a:rPr lang="en-US" altLang="ko-KR" dirty="0">
                <a:latin typeface="+mj-lt"/>
              </a:rPr>
              <a:t>format that makes it difficult to identify potential relationships</a:t>
            </a:r>
          </a:p>
        </p:txBody>
      </p:sp>
      <p:sp>
        <p:nvSpPr>
          <p:cNvPr id="21" name="TextBox 20">
            <a:extLst>
              <a:ext uri="{FF2B5EF4-FFF2-40B4-BE49-F238E27FC236}">
                <a16:creationId xmlns:a16="http://schemas.microsoft.com/office/drawing/2014/main" id="{E1899079-D15D-0D2D-2606-AD72CCB9D15D}"/>
              </a:ext>
            </a:extLst>
          </p:cNvPr>
          <p:cNvSpPr txBox="1"/>
          <p:nvPr/>
        </p:nvSpPr>
        <p:spPr>
          <a:xfrm>
            <a:off x="3560941" y="3780724"/>
            <a:ext cx="6096000" cy="369332"/>
          </a:xfrm>
          <a:prstGeom prst="rect">
            <a:avLst/>
          </a:prstGeom>
          <a:noFill/>
        </p:spPr>
        <p:txBody>
          <a:bodyPr wrap="square">
            <a:spAutoFit/>
          </a:bodyPr>
          <a:lstStyle/>
          <a:p>
            <a:r>
              <a:rPr lang="en-US" altLang="ko-KR" dirty="0"/>
              <a:t>Results derived from </a:t>
            </a:r>
            <a:r>
              <a:rPr lang="en-US" altLang="ko-KR" b="1" dirty="0"/>
              <a:t>individual</a:t>
            </a:r>
            <a:r>
              <a:rPr lang="en-US" altLang="ko-KR" dirty="0"/>
              <a:t> omics data analysis</a:t>
            </a:r>
            <a:endParaRPr lang="ko-KR" altLang="en-US" b="0" i="0" dirty="0">
              <a:effectLst/>
              <a:highlight>
                <a:srgbClr val="FFFFFF"/>
              </a:highlight>
              <a:latin typeface="Pretendard"/>
            </a:endParaRPr>
          </a:p>
        </p:txBody>
      </p:sp>
      <p:sp>
        <p:nvSpPr>
          <p:cNvPr id="25" name="TextBox 24">
            <a:extLst>
              <a:ext uri="{FF2B5EF4-FFF2-40B4-BE49-F238E27FC236}">
                <a16:creationId xmlns:a16="http://schemas.microsoft.com/office/drawing/2014/main" id="{4AC3EF47-EA17-383A-59D4-AD47F07D64D0}"/>
              </a:ext>
            </a:extLst>
          </p:cNvPr>
          <p:cNvSpPr txBox="1"/>
          <p:nvPr/>
        </p:nvSpPr>
        <p:spPr>
          <a:xfrm>
            <a:off x="3566944" y="4646657"/>
            <a:ext cx="7182766" cy="646331"/>
          </a:xfrm>
          <a:prstGeom prst="rect">
            <a:avLst/>
          </a:prstGeom>
          <a:noFill/>
        </p:spPr>
        <p:txBody>
          <a:bodyPr wrap="square">
            <a:spAutoFit/>
          </a:bodyPr>
          <a:lstStyle/>
          <a:p>
            <a:pPr algn="l"/>
            <a:r>
              <a:rPr lang="en-US" altLang="ko-KR" b="1" dirty="0">
                <a:highlight>
                  <a:srgbClr val="FFFFFF"/>
                </a:highlight>
                <a:latin typeface="+mn-ea"/>
              </a:rPr>
              <a:t>Black Box model </a:t>
            </a:r>
            <a:r>
              <a:rPr lang="en-US" altLang="ko-KR" dirty="0">
                <a:highlight>
                  <a:srgbClr val="FFFFFF"/>
                </a:highlight>
                <a:latin typeface="+mn-ea"/>
              </a:rPr>
              <a:t>with limited interpretability for explaining complex natural processes</a:t>
            </a:r>
            <a:endParaRPr lang="ko-KR" altLang="en-US" b="0" i="0" dirty="0">
              <a:effectLst/>
              <a:highlight>
                <a:srgbClr val="FFFFFF"/>
              </a:highlight>
              <a:latin typeface="+mn-ea"/>
            </a:endParaRPr>
          </a:p>
        </p:txBody>
      </p:sp>
      <p:pic>
        <p:nvPicPr>
          <p:cNvPr id="7" name="Picture 26">
            <a:extLst>
              <a:ext uri="{FF2B5EF4-FFF2-40B4-BE49-F238E27FC236}">
                <a16:creationId xmlns:a16="http://schemas.microsoft.com/office/drawing/2014/main" id="{B572BA9F-78CF-C452-855C-A7599C5EFE1B}"/>
              </a:ext>
            </a:extLst>
          </p:cNvPr>
          <p:cNvPicPr>
            <a:picLocks noChangeAspect="1"/>
          </p:cNvPicPr>
          <p:nvPr/>
        </p:nvPicPr>
        <p:blipFill>
          <a:blip r:embed="rId3"/>
          <a:stretch>
            <a:fillRect/>
          </a:stretch>
        </p:blipFill>
        <p:spPr>
          <a:xfrm rot="18900000">
            <a:off x="2879851" y="5627901"/>
            <a:ext cx="343885" cy="360684"/>
          </a:xfrm>
          <a:prstGeom prst="rect">
            <a:avLst/>
          </a:prstGeom>
        </p:spPr>
      </p:pic>
      <p:sp>
        <p:nvSpPr>
          <p:cNvPr id="16" name="TextBox 15">
            <a:extLst>
              <a:ext uri="{FF2B5EF4-FFF2-40B4-BE49-F238E27FC236}">
                <a16:creationId xmlns:a16="http://schemas.microsoft.com/office/drawing/2014/main" id="{ED6707FE-BB04-A4C6-FC00-69C54F210315}"/>
              </a:ext>
            </a:extLst>
          </p:cNvPr>
          <p:cNvSpPr txBox="1"/>
          <p:nvPr/>
        </p:nvSpPr>
        <p:spPr>
          <a:xfrm>
            <a:off x="3554979" y="5652609"/>
            <a:ext cx="6096000" cy="369332"/>
          </a:xfrm>
          <a:prstGeom prst="rect">
            <a:avLst/>
          </a:prstGeom>
          <a:noFill/>
        </p:spPr>
        <p:txBody>
          <a:bodyPr wrap="square">
            <a:spAutoFit/>
          </a:bodyPr>
          <a:lstStyle/>
          <a:p>
            <a:pPr algn="l"/>
            <a:r>
              <a:rPr lang="en-US" altLang="ko-KR" b="0" i="0" dirty="0">
                <a:effectLst/>
                <a:highlight>
                  <a:srgbClr val="FFFFFF"/>
                </a:highlight>
                <a:latin typeface="Pretendard"/>
              </a:rPr>
              <a:t>Data collection and model selection </a:t>
            </a:r>
            <a:r>
              <a:rPr lang="en-US" altLang="ko-KR" b="1" i="0" dirty="0">
                <a:effectLst/>
                <a:highlight>
                  <a:srgbClr val="FFFFFF"/>
                </a:highlight>
                <a:latin typeface="Pretendard"/>
              </a:rPr>
              <a:t>costs</a:t>
            </a:r>
            <a:endParaRPr lang="ko-KR" altLang="en-US" b="1" i="0" dirty="0">
              <a:effectLst/>
              <a:highlight>
                <a:srgbClr val="FFFFFF"/>
              </a:highlight>
              <a:latin typeface="Pretendard"/>
            </a:endParaRPr>
          </a:p>
        </p:txBody>
      </p:sp>
      <p:sp>
        <p:nvSpPr>
          <p:cNvPr id="24" name="TextBox 23">
            <a:extLst>
              <a:ext uri="{FF2B5EF4-FFF2-40B4-BE49-F238E27FC236}">
                <a16:creationId xmlns:a16="http://schemas.microsoft.com/office/drawing/2014/main" id="{00CAF203-5D99-A062-2862-C8D50FD055FB}"/>
              </a:ext>
            </a:extLst>
          </p:cNvPr>
          <p:cNvSpPr txBox="1"/>
          <p:nvPr/>
        </p:nvSpPr>
        <p:spPr>
          <a:xfrm>
            <a:off x="2898259" y="5633634"/>
            <a:ext cx="498207" cy="338554"/>
          </a:xfrm>
          <a:prstGeom prst="rect">
            <a:avLst/>
          </a:prstGeom>
          <a:noFill/>
        </p:spPr>
        <p:txBody>
          <a:bodyPr wrap="square" rtlCol="0">
            <a:spAutoFit/>
          </a:bodyPr>
          <a:lstStyle/>
          <a:p>
            <a:r>
              <a:rPr lang="en-US" altLang="ko-KR" sz="1600" dirty="0">
                <a:solidFill>
                  <a:schemeClr val="bg1"/>
                </a:solidFill>
              </a:rPr>
              <a:t>4</a:t>
            </a:r>
            <a:endParaRPr lang="ko-KR" altLang="en-US" sz="1600" dirty="0">
              <a:solidFill>
                <a:schemeClr val="bg1"/>
              </a:solidFill>
            </a:endParaRPr>
          </a:p>
        </p:txBody>
      </p:sp>
      <p:pic>
        <p:nvPicPr>
          <p:cNvPr id="2" name="Picture 16">
            <a:extLst>
              <a:ext uri="{FF2B5EF4-FFF2-40B4-BE49-F238E27FC236}">
                <a16:creationId xmlns:a16="http://schemas.microsoft.com/office/drawing/2014/main" id="{61CE5519-FB85-4491-7A09-BD2C27FD541D}"/>
              </a:ext>
            </a:extLst>
          </p:cNvPr>
          <p:cNvPicPr>
            <a:picLocks noChangeAspect="1"/>
          </p:cNvPicPr>
          <p:nvPr/>
        </p:nvPicPr>
        <p:blipFill>
          <a:blip r:embed="rId7"/>
          <a:stretch>
            <a:fillRect/>
          </a:stretch>
        </p:blipFill>
        <p:spPr>
          <a:xfrm>
            <a:off x="2776256" y="3511445"/>
            <a:ext cx="7520945" cy="9790"/>
          </a:xfrm>
          <a:prstGeom prst="rect">
            <a:avLst/>
          </a:prstGeom>
        </p:spPr>
      </p:pic>
      <p:pic>
        <p:nvPicPr>
          <p:cNvPr id="15" name="Picture 16">
            <a:extLst>
              <a:ext uri="{FF2B5EF4-FFF2-40B4-BE49-F238E27FC236}">
                <a16:creationId xmlns:a16="http://schemas.microsoft.com/office/drawing/2014/main" id="{D83C30DC-2BA0-4C00-DDCC-D6088B4C3D9C}"/>
              </a:ext>
            </a:extLst>
          </p:cNvPr>
          <p:cNvPicPr>
            <a:picLocks noChangeAspect="1"/>
          </p:cNvPicPr>
          <p:nvPr/>
        </p:nvPicPr>
        <p:blipFill>
          <a:blip r:embed="rId7"/>
          <a:stretch>
            <a:fillRect/>
          </a:stretch>
        </p:blipFill>
        <p:spPr>
          <a:xfrm>
            <a:off x="2734019" y="4439605"/>
            <a:ext cx="7520945" cy="9790"/>
          </a:xfrm>
          <a:prstGeom prst="rect">
            <a:avLst/>
          </a:prstGeom>
        </p:spPr>
      </p:pic>
      <p:pic>
        <p:nvPicPr>
          <p:cNvPr id="17" name="Picture 16">
            <a:extLst>
              <a:ext uri="{FF2B5EF4-FFF2-40B4-BE49-F238E27FC236}">
                <a16:creationId xmlns:a16="http://schemas.microsoft.com/office/drawing/2014/main" id="{319DC218-E04E-6DFC-81CA-7C55A6E3E053}"/>
              </a:ext>
            </a:extLst>
          </p:cNvPr>
          <p:cNvPicPr>
            <a:picLocks noChangeAspect="1"/>
          </p:cNvPicPr>
          <p:nvPr/>
        </p:nvPicPr>
        <p:blipFill>
          <a:blip r:embed="rId7"/>
          <a:stretch>
            <a:fillRect/>
          </a:stretch>
        </p:blipFill>
        <p:spPr>
          <a:xfrm>
            <a:off x="2733167" y="5368833"/>
            <a:ext cx="7520945" cy="9790"/>
          </a:xfrm>
          <a:prstGeom prst="rect">
            <a:avLst/>
          </a:prstGeom>
        </p:spPr>
      </p:pic>
      <p:pic>
        <p:nvPicPr>
          <p:cNvPr id="8" name="Picture 4" descr="확인하다 체크 표시 빨간색 - Pixabay의 무료 벡터 그래픽 - Pixabay">
            <a:extLst>
              <a:ext uri="{FF2B5EF4-FFF2-40B4-BE49-F238E27FC236}">
                <a16:creationId xmlns:a16="http://schemas.microsoft.com/office/drawing/2014/main" id="{DE2ADA45-B6C3-8FE3-9E44-078E5633E0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518" y="2652763"/>
            <a:ext cx="304326" cy="3170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확인하다 체크 표시 빨간색 - Pixabay의 무료 벡터 그래픽 - Pixabay">
            <a:extLst>
              <a:ext uri="{FF2B5EF4-FFF2-40B4-BE49-F238E27FC236}">
                <a16:creationId xmlns:a16="http://schemas.microsoft.com/office/drawing/2014/main" id="{D28163F4-240B-31B8-E6C3-C75E45800F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4050" y="3556242"/>
            <a:ext cx="304326" cy="3170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확인하다 체크 표시 빨간색 - Pixabay의 무료 벡터 그래픽 - Pixabay">
            <a:extLst>
              <a:ext uri="{FF2B5EF4-FFF2-40B4-BE49-F238E27FC236}">
                <a16:creationId xmlns:a16="http://schemas.microsoft.com/office/drawing/2014/main" id="{C04043C7-D88E-0BA4-89FE-5FD1FEC7ED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3937" y="4548728"/>
            <a:ext cx="304326" cy="3170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확인하다 체크 표시 빨간색 - Pixabay의 무료 벡터 그래픽 - Pixabay">
            <a:extLst>
              <a:ext uri="{FF2B5EF4-FFF2-40B4-BE49-F238E27FC236}">
                <a16:creationId xmlns:a16="http://schemas.microsoft.com/office/drawing/2014/main" id="{E0F440F1-24FE-E85C-6DEE-6CF56D208D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1469" y="5452207"/>
            <a:ext cx="304326" cy="317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76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4B109FC8-E9CC-68C4-E2C2-FD02DD091740}"/>
              </a:ext>
            </a:extLst>
          </p:cNvPr>
          <p:cNvPicPr>
            <a:picLocks noChangeAspect="1"/>
          </p:cNvPicPr>
          <p:nvPr/>
        </p:nvPicPr>
        <p:blipFill>
          <a:blip r:embed="rId2"/>
          <a:stretch>
            <a:fillRect/>
          </a:stretch>
        </p:blipFill>
        <p:spPr>
          <a:xfrm>
            <a:off x="2343682" y="1621636"/>
            <a:ext cx="3604670" cy="396445"/>
          </a:xfrm>
          <a:prstGeom prst="rect">
            <a:avLst/>
          </a:prstGeom>
        </p:spPr>
      </p:pic>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03</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14" name="그룹 13">
            <a:extLst>
              <a:ext uri="{FF2B5EF4-FFF2-40B4-BE49-F238E27FC236}">
                <a16:creationId xmlns:a16="http://schemas.microsoft.com/office/drawing/2014/main" id="{5723C454-AF3C-858B-88B9-972DA66CBDF5}"/>
              </a:ext>
            </a:extLst>
          </p:cNvPr>
          <p:cNvGrpSpPr/>
          <p:nvPr/>
        </p:nvGrpSpPr>
        <p:grpSpPr>
          <a:xfrm>
            <a:off x="2318224" y="1621636"/>
            <a:ext cx="7555552" cy="4298950"/>
            <a:chOff x="7499350" y="2832100"/>
            <a:chExt cx="9423400" cy="6610350"/>
          </a:xfrm>
        </p:grpSpPr>
        <p:pic>
          <p:nvPicPr>
            <p:cNvPr id="15" name="Picture 8">
              <a:extLst>
                <a:ext uri="{FF2B5EF4-FFF2-40B4-BE49-F238E27FC236}">
                  <a16:creationId xmlns:a16="http://schemas.microsoft.com/office/drawing/2014/main" id="{61FCB723-319D-9B56-B9D6-38F3B0441B07}"/>
                </a:ext>
              </a:extLst>
            </p:cNvPr>
            <p:cNvPicPr>
              <a:picLocks noChangeAspect="1"/>
            </p:cNvPicPr>
            <p:nvPr/>
          </p:nvPicPr>
          <p:blipFill>
            <a:blip r:embed="rId3"/>
            <a:stretch>
              <a:fillRect/>
            </a:stretch>
          </p:blipFill>
          <p:spPr>
            <a:xfrm rot="16200000">
              <a:off x="6858000" y="4229100"/>
              <a:ext cx="5854699" cy="4572000"/>
            </a:xfrm>
            <a:prstGeom prst="rect">
              <a:avLst/>
            </a:prstGeom>
            <a:solidFill>
              <a:schemeClr val="bg1"/>
            </a:solidFill>
          </p:spPr>
        </p:pic>
        <p:pic>
          <p:nvPicPr>
            <p:cNvPr id="20" name="Picture 16">
              <a:extLst>
                <a:ext uri="{FF2B5EF4-FFF2-40B4-BE49-F238E27FC236}">
                  <a16:creationId xmlns:a16="http://schemas.microsoft.com/office/drawing/2014/main" id="{DDEFEC2B-3B42-8A13-B289-DCF5B47DC5CA}"/>
                </a:ext>
              </a:extLst>
            </p:cNvPr>
            <p:cNvPicPr>
              <a:picLocks noChangeAspect="1"/>
            </p:cNvPicPr>
            <p:nvPr/>
          </p:nvPicPr>
          <p:blipFill>
            <a:blip r:embed="rId3"/>
            <a:stretch>
              <a:fillRect/>
            </a:stretch>
          </p:blipFill>
          <p:spPr>
            <a:xfrm rot="-5400000">
              <a:off x="11709400" y="4229100"/>
              <a:ext cx="5854700" cy="4572000"/>
            </a:xfrm>
            <a:prstGeom prst="rect">
              <a:avLst/>
            </a:prstGeom>
          </p:spPr>
        </p:pic>
        <p:pic>
          <p:nvPicPr>
            <p:cNvPr id="21" name="Picture 17">
              <a:extLst>
                <a:ext uri="{FF2B5EF4-FFF2-40B4-BE49-F238E27FC236}">
                  <a16:creationId xmlns:a16="http://schemas.microsoft.com/office/drawing/2014/main" id="{AA63DD26-BAEC-0036-189B-D47020A98615}"/>
                </a:ext>
              </a:extLst>
            </p:cNvPr>
            <p:cNvPicPr>
              <a:picLocks noChangeAspect="1"/>
            </p:cNvPicPr>
            <p:nvPr/>
          </p:nvPicPr>
          <p:blipFill>
            <a:blip r:embed="rId2"/>
            <a:stretch>
              <a:fillRect/>
            </a:stretch>
          </p:blipFill>
          <p:spPr>
            <a:xfrm>
              <a:off x="12395200" y="2832100"/>
              <a:ext cx="4495800" cy="609600"/>
            </a:xfrm>
            <a:prstGeom prst="rect">
              <a:avLst/>
            </a:prstGeom>
          </p:spPr>
        </p:pic>
      </p:grpSp>
      <p:sp>
        <p:nvSpPr>
          <p:cNvPr id="26" name="TextBox 25">
            <a:extLst>
              <a:ext uri="{FF2B5EF4-FFF2-40B4-BE49-F238E27FC236}">
                <a16:creationId xmlns:a16="http://schemas.microsoft.com/office/drawing/2014/main" id="{671F1685-B431-2572-35F9-E527FDBE0A44}"/>
              </a:ext>
            </a:extLst>
          </p:cNvPr>
          <p:cNvSpPr txBox="1"/>
          <p:nvPr/>
        </p:nvSpPr>
        <p:spPr>
          <a:xfrm>
            <a:off x="2660074" y="1491092"/>
            <a:ext cx="3112654" cy="646331"/>
          </a:xfrm>
          <a:prstGeom prst="rect">
            <a:avLst/>
          </a:prstGeom>
          <a:noFill/>
        </p:spPr>
        <p:txBody>
          <a:bodyPr wrap="square">
            <a:spAutoFit/>
          </a:bodyPr>
          <a:lstStyle/>
          <a:p>
            <a:pPr algn="l" latinLnBrk="1"/>
            <a:r>
              <a:rPr lang="en-US" altLang="ko-KR" b="0" i="0" dirty="0">
                <a:solidFill>
                  <a:srgbClr val="1A1918"/>
                </a:solidFill>
                <a:effectLst/>
                <a:latin typeface="Pretendard"/>
              </a:rPr>
              <a:t>Enhancement of understanding biological systems</a:t>
            </a:r>
            <a:endParaRPr lang="en-US" altLang="ko-KR" b="0" i="0" dirty="0">
              <a:effectLst/>
              <a:highlight>
                <a:srgbClr val="C2C2C2"/>
              </a:highlight>
              <a:latin typeface="Pretendard"/>
            </a:endParaRPr>
          </a:p>
        </p:txBody>
      </p:sp>
      <p:sp>
        <p:nvSpPr>
          <p:cNvPr id="28" name="TextBox 27">
            <a:extLst>
              <a:ext uri="{FF2B5EF4-FFF2-40B4-BE49-F238E27FC236}">
                <a16:creationId xmlns:a16="http://schemas.microsoft.com/office/drawing/2014/main" id="{2F9E027F-3692-F61A-129B-BA2157E92D38}"/>
              </a:ext>
            </a:extLst>
          </p:cNvPr>
          <p:cNvSpPr txBox="1"/>
          <p:nvPr/>
        </p:nvSpPr>
        <p:spPr>
          <a:xfrm>
            <a:off x="6509548" y="1590240"/>
            <a:ext cx="5869840" cy="369332"/>
          </a:xfrm>
          <a:prstGeom prst="rect">
            <a:avLst/>
          </a:prstGeom>
          <a:noFill/>
        </p:spPr>
        <p:txBody>
          <a:bodyPr wrap="square">
            <a:spAutoFit/>
          </a:bodyPr>
          <a:lstStyle/>
          <a:p>
            <a:pPr algn="l" latinLnBrk="1"/>
            <a:r>
              <a:rPr lang="en-US" altLang="ko-KR" b="0" i="0" dirty="0">
                <a:solidFill>
                  <a:srgbClr val="1A1918"/>
                </a:solidFill>
                <a:effectLst/>
                <a:latin typeface="Pretendard"/>
              </a:rPr>
              <a:t>Optimization of biological systems</a:t>
            </a:r>
            <a:endParaRPr lang="en-US" altLang="ko-KR" b="0" i="0" dirty="0">
              <a:effectLst/>
              <a:highlight>
                <a:srgbClr val="C2C2C2"/>
              </a:highlight>
              <a:latin typeface="Pretendard"/>
            </a:endParaRPr>
          </a:p>
        </p:txBody>
      </p:sp>
      <p:sp>
        <p:nvSpPr>
          <p:cNvPr id="30" name="TextBox 29">
            <a:extLst>
              <a:ext uri="{FF2B5EF4-FFF2-40B4-BE49-F238E27FC236}">
                <a16:creationId xmlns:a16="http://schemas.microsoft.com/office/drawing/2014/main" id="{63D375CA-3BBB-34A3-46F7-093B58E93CB9}"/>
              </a:ext>
            </a:extLst>
          </p:cNvPr>
          <p:cNvSpPr txBox="1"/>
          <p:nvPr/>
        </p:nvSpPr>
        <p:spPr>
          <a:xfrm>
            <a:off x="2343682" y="2507960"/>
            <a:ext cx="3604670" cy="3539430"/>
          </a:xfrm>
          <a:prstGeom prst="rect">
            <a:avLst/>
          </a:prstGeom>
          <a:solidFill>
            <a:srgbClr val="F2F2F2"/>
          </a:solidFill>
        </p:spPr>
        <p:txBody>
          <a:bodyPr wrap="square">
            <a:spAutoFit/>
          </a:bodyPr>
          <a:lstStyle/>
          <a:p>
            <a:pPr algn="l" latinLnBrk="1"/>
            <a:r>
              <a:rPr lang="en-US" altLang="ko-KR" sz="1600" b="0" i="0" dirty="0" err="1">
                <a:effectLst/>
                <a:latin typeface="Pretendard"/>
              </a:rPr>
              <a:t>Integratively</a:t>
            </a:r>
            <a:r>
              <a:rPr lang="en-US" altLang="ko-KR" sz="1600" b="0" i="0" dirty="0">
                <a:effectLst/>
                <a:latin typeface="Pretendard"/>
              </a:rPr>
              <a:t> analyzing various omics data, such as genomics, transcriptomics, proteomics, and metabolomics, to understand the complex interactions within biological systems.</a:t>
            </a:r>
          </a:p>
          <a:p>
            <a:pPr algn="l" latinLnBrk="1"/>
            <a:endParaRPr lang="en-US" altLang="ko-KR" sz="1600" b="0" i="0" dirty="0">
              <a:effectLst/>
              <a:latin typeface="Pretendard"/>
            </a:endParaRPr>
          </a:p>
          <a:p>
            <a:pPr algn="l" latinLnBrk="1"/>
            <a:r>
              <a:rPr lang="en-US" altLang="ko-KR" sz="1600" b="0" i="0" dirty="0">
                <a:effectLst/>
                <a:latin typeface="Pretendard"/>
              </a:rPr>
              <a:t>Using simulations to test and validate hypotheses that are difficult to experimentally verify.</a:t>
            </a:r>
          </a:p>
          <a:p>
            <a:pPr algn="l" latinLnBrk="1"/>
            <a:endParaRPr lang="en-US" altLang="ko-KR" sz="1600" b="0" i="0" dirty="0">
              <a:effectLst/>
              <a:latin typeface="Pretendard"/>
            </a:endParaRPr>
          </a:p>
          <a:p>
            <a:pPr algn="l" latinLnBrk="1"/>
            <a:r>
              <a:rPr lang="en-US" altLang="ko-KR" sz="1600" b="0" i="0" dirty="0">
                <a:effectLst/>
                <a:latin typeface="Pretendard"/>
              </a:rPr>
              <a:t>Platforms like Motif Dr and </a:t>
            </a:r>
            <a:r>
              <a:rPr lang="en-US" altLang="ko-KR" sz="1600" b="0" i="0" dirty="0" err="1">
                <a:effectLst/>
                <a:latin typeface="Pretendard"/>
              </a:rPr>
              <a:t>WPLite</a:t>
            </a:r>
            <a:r>
              <a:rPr lang="en-US" altLang="ko-KR" sz="1600" b="0" i="0" dirty="0">
                <a:effectLst/>
                <a:latin typeface="Pretendard"/>
              </a:rPr>
              <a:t> can assist in understanding the structure and function of specific genes or proteins before drug development</a:t>
            </a:r>
          </a:p>
        </p:txBody>
      </p:sp>
      <p:sp>
        <p:nvSpPr>
          <p:cNvPr id="2" name="TextBox 1">
            <a:extLst>
              <a:ext uri="{FF2B5EF4-FFF2-40B4-BE49-F238E27FC236}">
                <a16:creationId xmlns:a16="http://schemas.microsoft.com/office/drawing/2014/main" id="{0037E85E-D985-B250-7B2E-403A2FD89094}"/>
              </a:ext>
            </a:extLst>
          </p:cNvPr>
          <p:cNvSpPr txBox="1"/>
          <p:nvPr/>
        </p:nvSpPr>
        <p:spPr>
          <a:xfrm>
            <a:off x="6430934" y="2681606"/>
            <a:ext cx="3315788" cy="2554545"/>
          </a:xfrm>
          <a:prstGeom prst="rect">
            <a:avLst/>
          </a:prstGeom>
          <a:solidFill>
            <a:srgbClr val="F2F2F2"/>
          </a:solidFill>
        </p:spPr>
        <p:txBody>
          <a:bodyPr wrap="square">
            <a:spAutoFit/>
          </a:bodyPr>
          <a:lstStyle/>
          <a:p>
            <a:pPr algn="l" latinLnBrk="1"/>
            <a:r>
              <a:rPr lang="en-US" altLang="ko-KR" sz="1600" b="0" i="0" dirty="0">
                <a:effectLst/>
                <a:latin typeface="Pretendard"/>
              </a:rPr>
              <a:t>By adjusting specific parameters of biological systems through simulations, we can provide a customized experience for users.</a:t>
            </a:r>
          </a:p>
          <a:p>
            <a:pPr algn="l" latinLnBrk="1"/>
            <a:endParaRPr lang="en-US" altLang="ko-KR" sz="1600" b="0" i="0" dirty="0">
              <a:effectLst/>
              <a:latin typeface="Pretendard"/>
            </a:endParaRPr>
          </a:p>
          <a:p>
            <a:pPr algn="l" latinLnBrk="1"/>
            <a:r>
              <a:rPr lang="en-US" altLang="ko-KR" sz="1600" b="0" i="0" dirty="0">
                <a:effectLst/>
                <a:latin typeface="Pretendard"/>
              </a:rPr>
              <a:t>Assumptions and experiments for various scenarios can be applied to gene manipulation, metabolic pathway design, and drug development.</a:t>
            </a:r>
          </a:p>
        </p:txBody>
      </p:sp>
    </p:spTree>
    <p:extLst>
      <p:ext uri="{BB962C8B-B14F-4D97-AF65-F5344CB8AC3E}">
        <p14:creationId xmlns:p14="http://schemas.microsoft.com/office/powerpoint/2010/main" val="1645258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4B109FC8-E9CC-68C4-E2C2-FD02DD091740}"/>
              </a:ext>
            </a:extLst>
          </p:cNvPr>
          <p:cNvPicPr>
            <a:picLocks noChangeAspect="1"/>
          </p:cNvPicPr>
          <p:nvPr/>
        </p:nvPicPr>
        <p:blipFill>
          <a:blip r:embed="rId2"/>
          <a:stretch>
            <a:fillRect/>
          </a:stretch>
        </p:blipFill>
        <p:spPr>
          <a:xfrm>
            <a:off x="2343682" y="1621636"/>
            <a:ext cx="3604670" cy="396445"/>
          </a:xfrm>
          <a:prstGeom prst="rect">
            <a:avLst/>
          </a:prstGeom>
        </p:spPr>
      </p:pic>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03</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14" name="그룹 13">
            <a:extLst>
              <a:ext uri="{FF2B5EF4-FFF2-40B4-BE49-F238E27FC236}">
                <a16:creationId xmlns:a16="http://schemas.microsoft.com/office/drawing/2014/main" id="{5723C454-AF3C-858B-88B9-972DA66CBDF5}"/>
              </a:ext>
            </a:extLst>
          </p:cNvPr>
          <p:cNvGrpSpPr/>
          <p:nvPr/>
        </p:nvGrpSpPr>
        <p:grpSpPr>
          <a:xfrm>
            <a:off x="2318223" y="1621636"/>
            <a:ext cx="7555552" cy="4406886"/>
            <a:chOff x="7499350" y="2832100"/>
            <a:chExt cx="9423400" cy="6776320"/>
          </a:xfrm>
        </p:grpSpPr>
        <p:pic>
          <p:nvPicPr>
            <p:cNvPr id="15" name="Picture 8">
              <a:extLst>
                <a:ext uri="{FF2B5EF4-FFF2-40B4-BE49-F238E27FC236}">
                  <a16:creationId xmlns:a16="http://schemas.microsoft.com/office/drawing/2014/main" id="{61FCB723-319D-9B56-B9D6-38F3B0441B07}"/>
                </a:ext>
              </a:extLst>
            </p:cNvPr>
            <p:cNvPicPr>
              <a:picLocks noChangeAspect="1"/>
            </p:cNvPicPr>
            <p:nvPr/>
          </p:nvPicPr>
          <p:blipFill>
            <a:blip r:embed="rId3"/>
            <a:stretch>
              <a:fillRect/>
            </a:stretch>
          </p:blipFill>
          <p:spPr>
            <a:xfrm rot="16200000">
              <a:off x="6775015" y="4312085"/>
              <a:ext cx="6020670" cy="4571999"/>
            </a:xfrm>
            <a:prstGeom prst="rect">
              <a:avLst/>
            </a:prstGeom>
            <a:solidFill>
              <a:schemeClr val="bg1"/>
            </a:solidFill>
          </p:spPr>
        </p:pic>
        <p:pic>
          <p:nvPicPr>
            <p:cNvPr id="20" name="Picture 16">
              <a:extLst>
                <a:ext uri="{FF2B5EF4-FFF2-40B4-BE49-F238E27FC236}">
                  <a16:creationId xmlns:a16="http://schemas.microsoft.com/office/drawing/2014/main" id="{DDEFEC2B-3B42-8A13-B289-DCF5B47DC5CA}"/>
                </a:ext>
              </a:extLst>
            </p:cNvPr>
            <p:cNvPicPr>
              <a:picLocks noChangeAspect="1"/>
            </p:cNvPicPr>
            <p:nvPr/>
          </p:nvPicPr>
          <p:blipFill>
            <a:blip r:embed="rId3"/>
            <a:stretch>
              <a:fillRect/>
            </a:stretch>
          </p:blipFill>
          <p:spPr>
            <a:xfrm rot="-5400000">
              <a:off x="11709400" y="4229100"/>
              <a:ext cx="5854700" cy="4572000"/>
            </a:xfrm>
            <a:prstGeom prst="rect">
              <a:avLst/>
            </a:prstGeom>
          </p:spPr>
        </p:pic>
        <p:pic>
          <p:nvPicPr>
            <p:cNvPr id="21" name="Picture 17">
              <a:extLst>
                <a:ext uri="{FF2B5EF4-FFF2-40B4-BE49-F238E27FC236}">
                  <a16:creationId xmlns:a16="http://schemas.microsoft.com/office/drawing/2014/main" id="{AA63DD26-BAEC-0036-189B-D47020A98615}"/>
                </a:ext>
              </a:extLst>
            </p:cNvPr>
            <p:cNvPicPr>
              <a:picLocks noChangeAspect="1"/>
            </p:cNvPicPr>
            <p:nvPr/>
          </p:nvPicPr>
          <p:blipFill>
            <a:blip r:embed="rId2"/>
            <a:stretch>
              <a:fillRect/>
            </a:stretch>
          </p:blipFill>
          <p:spPr>
            <a:xfrm>
              <a:off x="12395200" y="2832100"/>
              <a:ext cx="4495800" cy="609600"/>
            </a:xfrm>
            <a:prstGeom prst="rect">
              <a:avLst/>
            </a:prstGeom>
          </p:spPr>
        </p:pic>
      </p:grpSp>
      <p:sp>
        <p:nvSpPr>
          <p:cNvPr id="28" name="TextBox 27">
            <a:extLst>
              <a:ext uri="{FF2B5EF4-FFF2-40B4-BE49-F238E27FC236}">
                <a16:creationId xmlns:a16="http://schemas.microsoft.com/office/drawing/2014/main" id="{2F9E027F-3692-F61A-129B-BA2157E92D38}"/>
              </a:ext>
            </a:extLst>
          </p:cNvPr>
          <p:cNvSpPr txBox="1"/>
          <p:nvPr/>
        </p:nvSpPr>
        <p:spPr>
          <a:xfrm>
            <a:off x="6353443" y="1635795"/>
            <a:ext cx="3530279" cy="369332"/>
          </a:xfrm>
          <a:prstGeom prst="rect">
            <a:avLst/>
          </a:prstGeom>
          <a:noFill/>
        </p:spPr>
        <p:txBody>
          <a:bodyPr wrap="square">
            <a:spAutoFit/>
          </a:bodyPr>
          <a:lstStyle/>
          <a:p>
            <a:pPr algn="l" latinLnBrk="1"/>
            <a:r>
              <a:rPr lang="en-US" altLang="ko-KR" b="0" i="0" dirty="0">
                <a:solidFill>
                  <a:srgbClr val="1A1918"/>
                </a:solidFill>
                <a:effectLst/>
                <a:latin typeface="Pretendard"/>
              </a:rPr>
              <a:t>The role of educational programs</a:t>
            </a:r>
            <a:endParaRPr lang="en-US" altLang="ko-KR" b="0" i="0" dirty="0">
              <a:effectLst/>
              <a:latin typeface="+mj-lt"/>
            </a:endParaRPr>
          </a:p>
        </p:txBody>
      </p:sp>
      <p:sp>
        <p:nvSpPr>
          <p:cNvPr id="30" name="TextBox 29">
            <a:extLst>
              <a:ext uri="{FF2B5EF4-FFF2-40B4-BE49-F238E27FC236}">
                <a16:creationId xmlns:a16="http://schemas.microsoft.com/office/drawing/2014/main" id="{63D375CA-3BBB-34A3-46F7-093B58E93CB9}"/>
              </a:ext>
            </a:extLst>
          </p:cNvPr>
          <p:cNvSpPr txBox="1"/>
          <p:nvPr/>
        </p:nvSpPr>
        <p:spPr>
          <a:xfrm>
            <a:off x="2383448" y="2409981"/>
            <a:ext cx="3438904" cy="3293209"/>
          </a:xfrm>
          <a:prstGeom prst="rect">
            <a:avLst/>
          </a:prstGeom>
          <a:solidFill>
            <a:srgbClr val="F2F2F2"/>
          </a:solidFill>
        </p:spPr>
        <p:txBody>
          <a:bodyPr wrap="square">
            <a:spAutoFit/>
          </a:bodyPr>
          <a:lstStyle/>
          <a:p>
            <a:pPr algn="l" latinLnBrk="1"/>
            <a:r>
              <a:rPr lang="en-US" altLang="ko-KR" sz="1600" b="0" i="0" dirty="0">
                <a:effectLst/>
                <a:latin typeface="Pretendard"/>
              </a:rPr>
              <a:t>Analysis and simulation of individual omics data can be utilized for disease prevention, treatment, and management.</a:t>
            </a:r>
          </a:p>
          <a:p>
            <a:pPr algn="l" latinLnBrk="1"/>
            <a:endParaRPr lang="en-US" altLang="ko-KR" sz="1600" b="0" i="0" dirty="0">
              <a:effectLst/>
              <a:latin typeface="Pretendard"/>
            </a:endParaRPr>
          </a:p>
          <a:p>
            <a:pPr algn="l" latinLnBrk="1"/>
            <a:r>
              <a:rPr lang="en-US" altLang="ko-KR" sz="1600" b="0" i="0" dirty="0">
                <a:effectLst/>
                <a:latin typeface="Pretendard"/>
              </a:rPr>
              <a:t>By considering an individual's genetic traits and lifestyle, it can help tailor the results from various platforms to better suit personal needs.</a:t>
            </a:r>
          </a:p>
          <a:p>
            <a:pPr algn="l" latinLnBrk="1"/>
            <a:endParaRPr lang="en-US" altLang="ko-KR" sz="1600" b="0" i="0" dirty="0">
              <a:effectLst/>
              <a:latin typeface="Pretendard"/>
            </a:endParaRPr>
          </a:p>
          <a:p>
            <a:pPr algn="l" latinLnBrk="1"/>
            <a:r>
              <a:rPr lang="en-US" altLang="ko-KR" sz="1600" b="0" i="0" dirty="0">
                <a:effectLst/>
                <a:latin typeface="Pretendard"/>
              </a:rPr>
              <a:t>Additionally, it can assist in more precisely identifying drug candidates through platforms like AD3 and AI Drug.</a:t>
            </a:r>
          </a:p>
        </p:txBody>
      </p:sp>
      <p:sp>
        <p:nvSpPr>
          <p:cNvPr id="2" name="TextBox 1">
            <a:extLst>
              <a:ext uri="{FF2B5EF4-FFF2-40B4-BE49-F238E27FC236}">
                <a16:creationId xmlns:a16="http://schemas.microsoft.com/office/drawing/2014/main" id="{0037E85E-D985-B250-7B2E-403A2FD89094}"/>
              </a:ext>
            </a:extLst>
          </p:cNvPr>
          <p:cNvSpPr txBox="1"/>
          <p:nvPr/>
        </p:nvSpPr>
        <p:spPr>
          <a:xfrm>
            <a:off x="6337677" y="2346209"/>
            <a:ext cx="3315788" cy="3539430"/>
          </a:xfrm>
          <a:prstGeom prst="rect">
            <a:avLst/>
          </a:prstGeom>
          <a:solidFill>
            <a:srgbClr val="F2F2F2"/>
          </a:solidFill>
        </p:spPr>
        <p:txBody>
          <a:bodyPr wrap="square">
            <a:spAutoFit/>
          </a:bodyPr>
          <a:lstStyle/>
          <a:p>
            <a:pPr algn="l" latinLnBrk="1"/>
            <a:r>
              <a:rPr lang="en-US" altLang="ko-KR" sz="1600" b="0" i="0" dirty="0">
                <a:effectLst/>
                <a:latin typeface="Pretendard"/>
              </a:rPr>
              <a:t>It can be utilized as a tool to visualize and understand complex biological systems in medical education.</a:t>
            </a:r>
          </a:p>
          <a:p>
            <a:pPr algn="l" latinLnBrk="1"/>
            <a:endParaRPr lang="en-US" altLang="ko-KR" sz="1600" b="0" i="0" dirty="0">
              <a:effectLst/>
              <a:latin typeface="Pretendard"/>
            </a:endParaRPr>
          </a:p>
          <a:p>
            <a:pPr algn="l" latinLnBrk="1"/>
            <a:r>
              <a:rPr lang="en-US" altLang="ko-KR" sz="1600" b="0" i="0" dirty="0">
                <a:effectLst/>
                <a:latin typeface="Pretendard"/>
              </a:rPr>
              <a:t>In the field of medical research, it can aid in hypothesis testing, experimental design, and data analysis.</a:t>
            </a:r>
          </a:p>
          <a:p>
            <a:pPr algn="l" latinLnBrk="1"/>
            <a:endParaRPr lang="en-US" altLang="ko-KR" sz="1600" b="0" i="0" dirty="0">
              <a:effectLst/>
              <a:latin typeface="Pretendard"/>
            </a:endParaRPr>
          </a:p>
          <a:p>
            <a:pPr algn="l" latinLnBrk="1"/>
            <a:r>
              <a:rPr lang="en-US" altLang="ko-KR" sz="1600" b="0" i="0" dirty="0">
                <a:effectLst/>
                <a:latin typeface="Pretendard"/>
              </a:rPr>
              <a:t>Because it offers easy operation methods and experiences based on various scenarios, it is expected to play a significant role in new educational programs within KAIDD.</a:t>
            </a:r>
          </a:p>
        </p:txBody>
      </p:sp>
      <p:sp>
        <p:nvSpPr>
          <p:cNvPr id="9" name="TextBox 8">
            <a:extLst>
              <a:ext uri="{FF2B5EF4-FFF2-40B4-BE49-F238E27FC236}">
                <a16:creationId xmlns:a16="http://schemas.microsoft.com/office/drawing/2014/main" id="{2A42CF17-8097-B344-9DA7-91BF03FAFAC9}"/>
              </a:ext>
            </a:extLst>
          </p:cNvPr>
          <p:cNvSpPr txBox="1"/>
          <p:nvPr/>
        </p:nvSpPr>
        <p:spPr>
          <a:xfrm>
            <a:off x="2308277" y="1601453"/>
            <a:ext cx="3982741" cy="369332"/>
          </a:xfrm>
          <a:prstGeom prst="rect">
            <a:avLst/>
          </a:prstGeom>
          <a:noFill/>
        </p:spPr>
        <p:txBody>
          <a:bodyPr wrap="square">
            <a:spAutoFit/>
          </a:bodyPr>
          <a:lstStyle/>
          <a:p>
            <a:r>
              <a:rPr lang="en-US" altLang="ko-KR" b="0" i="0" dirty="0">
                <a:solidFill>
                  <a:srgbClr val="1A1918"/>
                </a:solidFill>
                <a:effectLst/>
                <a:latin typeface="Pretendard"/>
              </a:rPr>
              <a:t>Personalized medicine and healthcare</a:t>
            </a:r>
            <a:endParaRPr lang="ko-KR" altLang="en-US" dirty="0">
              <a:latin typeface="+mj-lt"/>
            </a:endParaRPr>
          </a:p>
        </p:txBody>
      </p:sp>
    </p:spTree>
    <p:extLst>
      <p:ext uri="{BB962C8B-B14F-4D97-AF65-F5344CB8AC3E}">
        <p14:creationId xmlns:p14="http://schemas.microsoft.com/office/powerpoint/2010/main" val="370922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오른쪽 대괄호 19">
            <a:extLst>
              <a:ext uri="{FF2B5EF4-FFF2-40B4-BE49-F238E27FC236}">
                <a16:creationId xmlns:a16="http://schemas.microsoft.com/office/drawing/2014/main" id="{2B294423-D54F-5DCD-08AA-D561209FDBCA}"/>
              </a:ext>
            </a:extLst>
          </p:cNvPr>
          <p:cNvSpPr/>
          <p:nvPr/>
        </p:nvSpPr>
        <p:spPr>
          <a:xfrm rot="5400000" flipV="1">
            <a:off x="5960930" y="648007"/>
            <a:ext cx="270139" cy="11031167"/>
          </a:xfrm>
          <a:prstGeom prst="rightBracket">
            <a:avLst>
              <a:gd name="adj" fmla="val 0"/>
            </a:avLst>
          </a:prstGeom>
          <a:ln w="15875">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21" name="오른쪽 대괄호 20">
            <a:extLst>
              <a:ext uri="{FF2B5EF4-FFF2-40B4-BE49-F238E27FC236}">
                <a16:creationId xmlns:a16="http://schemas.microsoft.com/office/drawing/2014/main" id="{EB1D0B32-7D42-7C82-F4BA-C033B349DA88}"/>
              </a:ext>
            </a:extLst>
          </p:cNvPr>
          <p:cNvSpPr/>
          <p:nvPr/>
        </p:nvSpPr>
        <p:spPr>
          <a:xfrm rot="16200000">
            <a:off x="5960930" y="-4821175"/>
            <a:ext cx="270139" cy="11031167"/>
          </a:xfrm>
          <a:prstGeom prst="rightBracket">
            <a:avLst>
              <a:gd name="adj" fmla="val 0"/>
            </a:avLst>
          </a:prstGeom>
          <a:ln w="15875">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22" name="TextBox 21">
            <a:extLst>
              <a:ext uri="{FF2B5EF4-FFF2-40B4-BE49-F238E27FC236}">
                <a16:creationId xmlns:a16="http://schemas.microsoft.com/office/drawing/2014/main" id="{6B506773-CCD0-8A99-024F-C9DEB117D75F}"/>
              </a:ext>
            </a:extLst>
          </p:cNvPr>
          <p:cNvSpPr txBox="1"/>
          <p:nvPr/>
        </p:nvSpPr>
        <p:spPr>
          <a:xfrm>
            <a:off x="1380221" y="2428865"/>
            <a:ext cx="9431557" cy="2067677"/>
          </a:xfrm>
          <a:prstGeom prst="rect">
            <a:avLst/>
          </a:prstGeom>
          <a:noFill/>
        </p:spPr>
        <p:txBody>
          <a:bodyPr wrap="square" lIns="54000" tIns="18000" rIns="54000" bIns="18000" rtlCol="0">
            <a:spAutoFit/>
          </a:bodyPr>
          <a:lstStyle/>
          <a:p>
            <a:pPr algn="ctr"/>
            <a:r>
              <a:rPr lang="en-US" altLang="ko-KR" sz="4400" b="1" spc="-300" dirty="0">
                <a:ln>
                  <a:solidFill>
                    <a:schemeClr val="accent1">
                      <a:alpha val="1000"/>
                    </a:schemeClr>
                  </a:solidFill>
                </a:ln>
                <a:solidFill>
                  <a:srgbClr val="0070C0"/>
                </a:solidFill>
                <a:latin typeface="맑은 고딕" panose="020B0503020000020004" pitchFamily="50" charset="-127"/>
                <a:ea typeface="맑은 고딕" panose="020B0503020000020004" pitchFamily="50" charset="-127"/>
              </a:rPr>
              <a:t>Analysis of Multi-Omics Data Using Simulation and Application of </a:t>
            </a:r>
          </a:p>
          <a:p>
            <a:pPr algn="ctr"/>
            <a:r>
              <a:rPr lang="en-US" altLang="ko-KR" sz="4400" b="1" spc="-300" dirty="0">
                <a:ln>
                  <a:solidFill>
                    <a:schemeClr val="accent1">
                      <a:alpha val="1000"/>
                    </a:schemeClr>
                  </a:solidFill>
                </a:ln>
                <a:solidFill>
                  <a:srgbClr val="0070C0"/>
                </a:solidFill>
                <a:latin typeface="맑은 고딕" panose="020B0503020000020004" pitchFamily="50" charset="-127"/>
                <a:ea typeface="맑은 고딕" panose="020B0503020000020004" pitchFamily="50" charset="-127"/>
              </a:rPr>
              <a:t>AI Drug Discovery</a:t>
            </a:r>
            <a:endParaRPr lang="ko-KR" altLang="en-US" sz="4400" b="1" spc="-300" dirty="0">
              <a:ln>
                <a:solidFill>
                  <a:schemeClr val="accent1">
                    <a:alpha val="1000"/>
                  </a:schemeClr>
                </a:solidFill>
              </a:ln>
              <a:solidFill>
                <a:srgbClr val="0070C0"/>
              </a:solidFill>
              <a:latin typeface="맑은 고딕" panose="020B0503020000020004" pitchFamily="50" charset="-127"/>
              <a:ea typeface="맑은 고딕" panose="020B0503020000020004" pitchFamily="50" charset="-127"/>
            </a:endParaRPr>
          </a:p>
        </p:txBody>
      </p:sp>
      <p:sp>
        <p:nvSpPr>
          <p:cNvPr id="33" name="타원 32">
            <a:extLst>
              <a:ext uri="{FF2B5EF4-FFF2-40B4-BE49-F238E27FC236}">
                <a16:creationId xmlns:a16="http://schemas.microsoft.com/office/drawing/2014/main" id="{2ECB665D-0559-D10D-6374-81A309396436}"/>
              </a:ext>
            </a:extLst>
          </p:cNvPr>
          <p:cNvSpPr/>
          <p:nvPr/>
        </p:nvSpPr>
        <p:spPr>
          <a:xfrm>
            <a:off x="543975" y="3111689"/>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D8D83D18-3A89-F724-9758-B916B044196F}"/>
              </a:ext>
            </a:extLst>
          </p:cNvPr>
          <p:cNvSpPr/>
          <p:nvPr/>
        </p:nvSpPr>
        <p:spPr>
          <a:xfrm>
            <a:off x="543975" y="3316918"/>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BEB05316-2292-686A-73AC-79764B48A895}"/>
              </a:ext>
            </a:extLst>
          </p:cNvPr>
          <p:cNvSpPr/>
          <p:nvPr/>
        </p:nvSpPr>
        <p:spPr>
          <a:xfrm>
            <a:off x="543975" y="3525115"/>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BE87CE95-DDF4-775B-004F-BFCCEE2830A7}"/>
              </a:ext>
            </a:extLst>
          </p:cNvPr>
          <p:cNvSpPr/>
          <p:nvPr/>
        </p:nvSpPr>
        <p:spPr>
          <a:xfrm>
            <a:off x="11569647" y="3111689"/>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A8F020A5-E5AB-BF29-C198-5753D34722D8}"/>
              </a:ext>
            </a:extLst>
          </p:cNvPr>
          <p:cNvSpPr/>
          <p:nvPr/>
        </p:nvSpPr>
        <p:spPr>
          <a:xfrm>
            <a:off x="11569647" y="3316918"/>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CDD98041-BEFF-00FF-F3A5-7156F673B2F6}"/>
              </a:ext>
            </a:extLst>
          </p:cNvPr>
          <p:cNvSpPr/>
          <p:nvPr/>
        </p:nvSpPr>
        <p:spPr>
          <a:xfrm>
            <a:off x="11569647" y="3525115"/>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489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04</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3" name="TextBox 2">
            <a:extLst>
              <a:ext uri="{FF2B5EF4-FFF2-40B4-BE49-F238E27FC236}">
                <a16:creationId xmlns:a16="http://schemas.microsoft.com/office/drawing/2014/main" id="{0C8248DB-F712-A171-EAF0-A2C054D739F0}"/>
              </a:ext>
            </a:extLst>
          </p:cNvPr>
          <p:cNvSpPr txBox="1"/>
          <p:nvPr/>
        </p:nvSpPr>
        <p:spPr>
          <a:xfrm>
            <a:off x="946314" y="1777788"/>
            <a:ext cx="10501933" cy="3416320"/>
          </a:xfrm>
          <a:prstGeom prst="rect">
            <a:avLst/>
          </a:prstGeom>
          <a:noFill/>
        </p:spPr>
        <p:txBody>
          <a:bodyPr wrap="square" rtlCol="0">
            <a:spAutoFit/>
          </a:bodyPr>
          <a:lstStyle/>
          <a:p>
            <a:r>
              <a:rPr lang="en-US" altLang="ko-KR" dirty="0"/>
              <a:t>Alok Sharma, Artem Lysenko, </a:t>
            </a:r>
            <a:r>
              <a:rPr lang="en-US" altLang="ko-KR" dirty="0" err="1"/>
              <a:t>Shangru</a:t>
            </a:r>
            <a:r>
              <a:rPr lang="en-US" altLang="ko-KR" dirty="0"/>
              <a:t> Jia, Keith A. </a:t>
            </a:r>
            <a:r>
              <a:rPr lang="en-US" altLang="ko-KR" dirty="0" err="1"/>
              <a:t>Boroevich</a:t>
            </a:r>
            <a:r>
              <a:rPr lang="en-US" altLang="ko-KR" dirty="0"/>
              <a:t> &amp; </a:t>
            </a:r>
            <a:r>
              <a:rPr lang="en-US" altLang="ko-KR" dirty="0" err="1"/>
              <a:t>Tatsuhiko</a:t>
            </a:r>
            <a:r>
              <a:rPr lang="en-US" altLang="ko-KR" dirty="0"/>
              <a:t> </a:t>
            </a:r>
            <a:r>
              <a:rPr lang="en-US" altLang="ko-KR" dirty="0" err="1"/>
              <a:t>Tsunod</a:t>
            </a:r>
            <a:r>
              <a:rPr lang="en-US" altLang="ko-KR" dirty="0"/>
              <a:t>, Advances in AI and machine learning for predictive medicine, Journal of Human Genetics, 2024</a:t>
            </a:r>
          </a:p>
          <a:p>
            <a:endParaRPr lang="en-US" altLang="ko-KR" dirty="0"/>
          </a:p>
          <a:p>
            <a:endParaRPr lang="en-US" altLang="ko-KR" dirty="0"/>
          </a:p>
          <a:p>
            <a:r>
              <a:rPr lang="en-US" altLang="ko-KR" i="0" dirty="0">
                <a:effectLst/>
              </a:rPr>
              <a:t>Alok Sharma, Edwin Vans, Daichi </a:t>
            </a:r>
            <a:r>
              <a:rPr lang="en-US" altLang="ko-KR" i="0" dirty="0" err="1">
                <a:effectLst/>
              </a:rPr>
              <a:t>Shigemizu</a:t>
            </a:r>
            <a:r>
              <a:rPr lang="en-US" altLang="ko-KR" i="0" dirty="0">
                <a:effectLst/>
              </a:rPr>
              <a:t>, Keith A. </a:t>
            </a:r>
            <a:r>
              <a:rPr lang="en-US" altLang="ko-KR" i="0" dirty="0" err="1">
                <a:effectLst/>
              </a:rPr>
              <a:t>Boroevich</a:t>
            </a:r>
            <a:r>
              <a:rPr lang="en-US" altLang="ko-KR" i="0" dirty="0">
                <a:effectLst/>
              </a:rPr>
              <a:t> &amp; </a:t>
            </a:r>
            <a:r>
              <a:rPr lang="en-US" altLang="ko-KR" i="0" dirty="0" err="1">
                <a:effectLst/>
              </a:rPr>
              <a:t>Tatsuhiko</a:t>
            </a:r>
            <a:r>
              <a:rPr lang="en-US" altLang="ko-KR" i="0" dirty="0">
                <a:effectLst/>
              </a:rPr>
              <a:t> </a:t>
            </a:r>
            <a:r>
              <a:rPr lang="en-US" altLang="ko-KR" i="0" dirty="0" err="1">
                <a:effectLst/>
              </a:rPr>
              <a:t>Tsunoda</a:t>
            </a:r>
            <a:r>
              <a:rPr lang="en-US" altLang="ko-KR" dirty="0"/>
              <a:t>, </a:t>
            </a:r>
            <a:r>
              <a:rPr lang="en-US" altLang="ko-KR" i="0" dirty="0" err="1">
                <a:effectLst/>
              </a:rPr>
              <a:t>DeepInsight</a:t>
            </a:r>
            <a:r>
              <a:rPr lang="en-US" altLang="ko-KR" i="0" dirty="0">
                <a:effectLst/>
              </a:rPr>
              <a:t>: A methodology to transform a non-image data to an image for convolution neural network architecture, Scientific Reports , 2019 </a:t>
            </a:r>
            <a:br>
              <a:rPr lang="en-US" altLang="ko-KR" dirty="0"/>
            </a:br>
            <a:endParaRPr lang="en-US" altLang="ko-KR" i="0" dirty="0">
              <a:effectLst/>
            </a:endParaRPr>
          </a:p>
          <a:p>
            <a:endParaRPr lang="en-US" altLang="ko-KR" dirty="0"/>
          </a:p>
          <a:p>
            <a:r>
              <a:rPr lang="en-US" altLang="ko-KR" b="0" i="0" dirty="0">
                <a:effectLst/>
              </a:rPr>
              <a:t>Anastasia </a:t>
            </a:r>
            <a:r>
              <a:rPr lang="en-US" altLang="ko-KR" b="0" i="0" dirty="0" err="1">
                <a:effectLst/>
              </a:rPr>
              <a:t>Zompola</a:t>
            </a:r>
            <a:r>
              <a:rPr lang="en-US" altLang="ko-KR" b="0" i="0" dirty="0">
                <a:effectLst/>
              </a:rPr>
              <a:t>, </a:t>
            </a:r>
            <a:r>
              <a:rPr lang="en-US" altLang="ko-KR" b="0" i="0" dirty="0" err="1">
                <a:effectLst/>
              </a:rPr>
              <a:t>Aigli</a:t>
            </a:r>
            <a:r>
              <a:rPr lang="en-US" altLang="ko-KR" b="0" i="0" dirty="0">
                <a:effectLst/>
              </a:rPr>
              <a:t> </a:t>
            </a:r>
            <a:r>
              <a:rPr lang="en-US" altLang="ko-KR" b="0" i="0" dirty="0" err="1">
                <a:effectLst/>
              </a:rPr>
              <a:t>Korfiati</a:t>
            </a:r>
            <a:r>
              <a:rPr lang="en-US" altLang="ko-KR" b="0" i="0" dirty="0">
                <a:effectLst/>
              </a:rPr>
              <a:t>, Konstantinos </a:t>
            </a:r>
            <a:r>
              <a:rPr lang="en-US" altLang="ko-KR" b="0" i="0" dirty="0" err="1">
                <a:effectLst/>
              </a:rPr>
              <a:t>Theofilatos</a:t>
            </a:r>
            <a:r>
              <a:rPr lang="en-US" altLang="ko-KR" b="0" i="0" dirty="0">
                <a:effectLst/>
              </a:rPr>
              <a:t>, and </a:t>
            </a:r>
            <a:r>
              <a:rPr lang="en-US" altLang="ko-KR" b="0" i="0" dirty="0" err="1">
                <a:effectLst/>
              </a:rPr>
              <a:t>Seferina</a:t>
            </a:r>
            <a:r>
              <a:rPr lang="en-US" altLang="ko-KR" b="0" i="0" dirty="0">
                <a:effectLst/>
              </a:rPr>
              <a:t> </a:t>
            </a:r>
            <a:r>
              <a:rPr lang="en-US" altLang="ko-KR" b="0" i="0" dirty="0" err="1">
                <a:effectLst/>
              </a:rPr>
              <a:t>Mavroudid,Omics</a:t>
            </a:r>
            <a:r>
              <a:rPr lang="en-US" altLang="ko-KR" b="0" i="0" dirty="0">
                <a:effectLst/>
              </a:rPr>
              <a:t>-CNN: A comprehensive pipeline for predictive analytics in quantitative omics using one-dimensional convolutional neural networks, </a:t>
            </a:r>
            <a:r>
              <a:rPr lang="en-US" altLang="ko-KR" b="0" i="0" dirty="0" err="1">
                <a:effectLst/>
              </a:rPr>
              <a:t>Heliyon</a:t>
            </a:r>
            <a:r>
              <a:rPr lang="en-US" altLang="ko-KR" dirty="0"/>
              <a:t>,</a:t>
            </a:r>
            <a:r>
              <a:rPr lang="en-US" altLang="ko-KR" b="0" i="0" dirty="0">
                <a:effectLst/>
              </a:rPr>
              <a:t> 2023</a:t>
            </a:r>
            <a:endParaRPr lang="ko-KR" altLang="en-US" dirty="0"/>
          </a:p>
        </p:txBody>
      </p:sp>
    </p:spTree>
    <p:extLst>
      <p:ext uri="{BB962C8B-B14F-4D97-AF65-F5344CB8AC3E}">
        <p14:creationId xmlns:p14="http://schemas.microsoft.com/office/powerpoint/2010/main" val="520745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pic>
        <p:nvPicPr>
          <p:cNvPr id="7" name="그림 6">
            <a:extLst>
              <a:ext uri="{FF2B5EF4-FFF2-40B4-BE49-F238E27FC236}">
                <a16:creationId xmlns:a16="http://schemas.microsoft.com/office/drawing/2014/main" id="{2115FB05-7E5E-6B64-E877-BE400E1B679C}"/>
              </a:ext>
            </a:extLst>
          </p:cNvPr>
          <p:cNvPicPr>
            <a:picLocks noChangeAspect="1"/>
          </p:cNvPicPr>
          <p:nvPr/>
        </p:nvPicPr>
        <p:blipFill>
          <a:blip r:embed="rId2"/>
          <a:stretch>
            <a:fillRect/>
          </a:stretch>
        </p:blipFill>
        <p:spPr>
          <a:xfrm>
            <a:off x="9128759" y="694408"/>
            <a:ext cx="2316482" cy="3085447"/>
          </a:xfrm>
          <a:prstGeom prst="rect">
            <a:avLst/>
          </a:prstGeom>
        </p:spPr>
      </p:pic>
      <p:pic>
        <p:nvPicPr>
          <p:cNvPr id="11" name="그림 10">
            <a:extLst>
              <a:ext uri="{FF2B5EF4-FFF2-40B4-BE49-F238E27FC236}">
                <a16:creationId xmlns:a16="http://schemas.microsoft.com/office/drawing/2014/main" id="{4EAE86A7-143A-5FF1-C5AE-39C1FEE98BF4}"/>
              </a:ext>
            </a:extLst>
          </p:cNvPr>
          <p:cNvPicPr>
            <a:picLocks noChangeAspect="1"/>
          </p:cNvPicPr>
          <p:nvPr/>
        </p:nvPicPr>
        <p:blipFill>
          <a:blip r:embed="rId3"/>
          <a:stretch>
            <a:fillRect/>
          </a:stretch>
        </p:blipFill>
        <p:spPr>
          <a:xfrm>
            <a:off x="5665663" y="3126955"/>
            <a:ext cx="5772604" cy="2901566"/>
          </a:xfrm>
          <a:prstGeom prst="rect">
            <a:avLst/>
          </a:prstGeom>
        </p:spPr>
      </p:pic>
      <p:pic>
        <p:nvPicPr>
          <p:cNvPr id="13" name="그림 12">
            <a:extLst>
              <a:ext uri="{FF2B5EF4-FFF2-40B4-BE49-F238E27FC236}">
                <a16:creationId xmlns:a16="http://schemas.microsoft.com/office/drawing/2014/main" id="{F4737EC9-F4AD-6649-7629-7A36FA2A0F80}"/>
              </a:ext>
            </a:extLst>
          </p:cNvPr>
          <p:cNvPicPr>
            <a:picLocks noChangeAspect="1"/>
          </p:cNvPicPr>
          <p:nvPr/>
        </p:nvPicPr>
        <p:blipFill>
          <a:blip r:embed="rId4"/>
          <a:stretch>
            <a:fillRect/>
          </a:stretch>
        </p:blipFill>
        <p:spPr>
          <a:xfrm>
            <a:off x="580416" y="694408"/>
            <a:ext cx="8382000" cy="2127810"/>
          </a:xfrm>
          <a:prstGeom prst="rect">
            <a:avLst/>
          </a:prstGeom>
        </p:spPr>
      </p:pic>
      <p:pic>
        <p:nvPicPr>
          <p:cNvPr id="10" name="그림 9">
            <a:extLst>
              <a:ext uri="{FF2B5EF4-FFF2-40B4-BE49-F238E27FC236}">
                <a16:creationId xmlns:a16="http://schemas.microsoft.com/office/drawing/2014/main" id="{03803744-CAFD-3F92-B415-C45E979A26D0}"/>
              </a:ext>
            </a:extLst>
          </p:cNvPr>
          <p:cNvPicPr>
            <a:picLocks noChangeAspect="1"/>
          </p:cNvPicPr>
          <p:nvPr/>
        </p:nvPicPr>
        <p:blipFill>
          <a:blip r:embed="rId5"/>
          <a:stretch>
            <a:fillRect/>
          </a:stretch>
        </p:blipFill>
        <p:spPr>
          <a:xfrm>
            <a:off x="685800" y="3126955"/>
            <a:ext cx="5349241" cy="2901566"/>
          </a:xfrm>
          <a:prstGeom prst="rect">
            <a:avLst/>
          </a:prstGeom>
        </p:spPr>
      </p:pic>
    </p:spTree>
    <p:extLst>
      <p:ext uri="{BB962C8B-B14F-4D97-AF65-F5344CB8AC3E}">
        <p14:creationId xmlns:p14="http://schemas.microsoft.com/office/powerpoint/2010/main" val="526226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438EFEC-D4E8-6441-FE36-6DC7762590CE}"/>
              </a:ext>
            </a:extLst>
          </p:cNvPr>
          <p:cNvSpPr txBox="1"/>
          <p:nvPr/>
        </p:nvSpPr>
        <p:spPr>
          <a:xfrm>
            <a:off x="1479665" y="4295049"/>
            <a:ext cx="9144000" cy="1099617"/>
          </a:xfrm>
          <a:prstGeom prst="rect">
            <a:avLst/>
          </a:prstGeom>
        </p:spPr>
        <p:txBody>
          <a:bodyPr vert="horz" lIns="91440" tIns="45720" rIns="91440" bIns="45720" rtlCol="0" anchor="b">
            <a:noAutofit/>
          </a:bodyPr>
          <a:lstStyle/>
          <a:p>
            <a:pPr algn="ctr" latinLnBrk="0">
              <a:lnSpc>
                <a:spcPct val="90000"/>
              </a:lnSpc>
              <a:spcBef>
                <a:spcPct val="0"/>
              </a:spcBef>
              <a:spcAft>
                <a:spcPts val="600"/>
              </a:spcAft>
            </a:pPr>
            <a:r>
              <a:rPr lang="en-US" altLang="ko-KR" sz="2000" b="1" spc="-300" dirty="0">
                <a:ln>
                  <a:solidFill>
                    <a:schemeClr val="accent1">
                      <a:alpha val="1000"/>
                    </a:schemeClr>
                  </a:solidFill>
                </a:ln>
                <a:latin typeface="+mj-lt"/>
                <a:ea typeface="+mj-ea"/>
                <a:cs typeface="+mj-cs"/>
              </a:rPr>
              <a:t>Multi-Omics Data Analysis Program</a:t>
            </a:r>
            <a:br>
              <a:rPr lang="en-US" altLang="ko-KR" sz="2000" b="1" spc="-300" dirty="0">
                <a:ln>
                  <a:solidFill>
                    <a:schemeClr val="accent1">
                      <a:alpha val="1000"/>
                    </a:schemeClr>
                  </a:solidFill>
                </a:ln>
                <a:latin typeface="+mj-lt"/>
                <a:ea typeface="+mj-ea"/>
                <a:cs typeface="+mj-cs"/>
              </a:rPr>
            </a:br>
            <a:r>
              <a:rPr lang="en-US" altLang="ko-KR" sz="2000" b="1" spc="-300" dirty="0">
                <a:ln>
                  <a:solidFill>
                    <a:schemeClr val="accent1">
                      <a:alpha val="1000"/>
                    </a:schemeClr>
                  </a:solidFill>
                </a:ln>
                <a:latin typeface="+mj-lt"/>
                <a:ea typeface="+mj-ea"/>
                <a:cs typeface="+mj-cs"/>
              </a:rPr>
              <a:t>Using Simulation</a:t>
            </a:r>
            <a:endParaRPr lang="ko-KR" altLang="en-US" sz="2000" b="1" spc="-300" dirty="0">
              <a:ln>
                <a:solidFill>
                  <a:schemeClr val="accent1">
                    <a:alpha val="1000"/>
                  </a:schemeClr>
                </a:solidFill>
              </a:ln>
              <a:latin typeface="+mj-lt"/>
              <a:ea typeface="+mj-ea"/>
              <a:cs typeface="+mj-cs"/>
            </a:endParaRPr>
          </a:p>
        </p:txBody>
      </p:sp>
      <p:sp>
        <p:nvSpPr>
          <p:cNvPr id="10" name="TextBox 9">
            <a:extLst>
              <a:ext uri="{FF2B5EF4-FFF2-40B4-BE49-F238E27FC236}">
                <a16:creationId xmlns:a16="http://schemas.microsoft.com/office/drawing/2014/main" id="{9A3F755A-BD82-9F56-317B-404B07AF3F5C}"/>
              </a:ext>
            </a:extLst>
          </p:cNvPr>
          <p:cNvSpPr txBox="1"/>
          <p:nvPr/>
        </p:nvSpPr>
        <p:spPr>
          <a:xfrm>
            <a:off x="1524000" y="5930159"/>
            <a:ext cx="9144000" cy="571363"/>
          </a:xfrm>
          <a:prstGeom prst="rect">
            <a:avLst/>
          </a:prstGeom>
        </p:spPr>
        <p:txBody>
          <a:bodyPr vert="horz" lIns="91440" tIns="45720" rIns="91440" bIns="45720" rtlCol="0">
            <a:normAutofit/>
          </a:bodyPr>
          <a:lstStyle/>
          <a:p>
            <a:pPr algn="ctr" latinLnBrk="0">
              <a:lnSpc>
                <a:spcPct val="90000"/>
              </a:lnSpc>
              <a:spcBef>
                <a:spcPts val="1000"/>
              </a:spcBef>
              <a:spcAft>
                <a:spcPts val="600"/>
              </a:spcAft>
            </a:pPr>
            <a:r>
              <a:rPr lang="en-US" altLang="ko-KR" sz="2000" b="1" spc="-300" dirty="0">
                <a:ln>
                  <a:solidFill>
                    <a:schemeClr val="accent1">
                      <a:alpha val="1000"/>
                    </a:schemeClr>
                  </a:solidFill>
                </a:ln>
              </a:rPr>
              <a:t>Computation, Data, and Society Lab   MS   Kim, </a:t>
            </a:r>
            <a:r>
              <a:rPr lang="en-US" altLang="ko-KR" sz="2000" b="1" spc="-300" dirty="0" err="1">
                <a:ln>
                  <a:solidFill>
                    <a:schemeClr val="accent1">
                      <a:alpha val="1000"/>
                    </a:schemeClr>
                  </a:solidFill>
                </a:ln>
              </a:rPr>
              <a:t>Sangjin</a:t>
            </a:r>
            <a:endParaRPr lang="en-US" altLang="ko-KR" sz="2000" b="1" spc="-300" dirty="0">
              <a:ln>
                <a:solidFill>
                  <a:schemeClr val="accent1">
                    <a:alpha val="1000"/>
                  </a:schemeClr>
                </a:solidFill>
              </a:ln>
            </a:endParaRPr>
          </a:p>
        </p:txBody>
      </p:sp>
      <p:pic>
        <p:nvPicPr>
          <p:cNvPr id="7" name="object 5">
            <a:extLst>
              <a:ext uri="{FF2B5EF4-FFF2-40B4-BE49-F238E27FC236}">
                <a16:creationId xmlns:a16="http://schemas.microsoft.com/office/drawing/2014/main" id="{2F455222-3AE7-9DE5-16E5-B057723E062E}"/>
              </a:ext>
            </a:extLst>
          </p:cNvPr>
          <p:cNvPicPr/>
          <p:nvPr/>
        </p:nvPicPr>
        <p:blipFill>
          <a:blip r:embed="rId2" cstate="print"/>
          <a:stretch>
            <a:fillRect/>
          </a:stretch>
        </p:blipFill>
        <p:spPr>
          <a:xfrm>
            <a:off x="6178434" y="797893"/>
            <a:ext cx="5114501" cy="1099617"/>
          </a:xfrm>
          <a:prstGeom prst="rect">
            <a:avLst/>
          </a:prstGeom>
        </p:spPr>
      </p:pic>
      <p:pic>
        <p:nvPicPr>
          <p:cNvPr id="6" name="object 4">
            <a:extLst>
              <a:ext uri="{FF2B5EF4-FFF2-40B4-BE49-F238E27FC236}">
                <a16:creationId xmlns:a16="http://schemas.microsoft.com/office/drawing/2014/main" id="{EE878EA5-37A8-265A-90AA-8182C265A4C8}"/>
              </a:ext>
            </a:extLst>
          </p:cNvPr>
          <p:cNvPicPr/>
          <p:nvPr/>
        </p:nvPicPr>
        <p:blipFill>
          <a:blip r:embed="rId3" cstate="print"/>
          <a:stretch>
            <a:fillRect/>
          </a:stretch>
        </p:blipFill>
        <p:spPr>
          <a:xfrm>
            <a:off x="937164" y="906576"/>
            <a:ext cx="5114501" cy="882251"/>
          </a:xfrm>
          <a:prstGeom prst="rect">
            <a:avLst/>
          </a:prstGeom>
        </p:spPr>
      </p:pic>
      <p:sp>
        <p:nvSpPr>
          <p:cNvPr id="13" name="TextBox 12">
            <a:extLst>
              <a:ext uri="{FF2B5EF4-FFF2-40B4-BE49-F238E27FC236}">
                <a16:creationId xmlns:a16="http://schemas.microsoft.com/office/drawing/2014/main" id="{3253ACC4-50B5-38E1-3247-A555F1F65C4C}"/>
              </a:ext>
            </a:extLst>
          </p:cNvPr>
          <p:cNvSpPr txBox="1"/>
          <p:nvPr/>
        </p:nvSpPr>
        <p:spPr>
          <a:xfrm>
            <a:off x="3556853" y="5503349"/>
            <a:ext cx="5078294" cy="338554"/>
          </a:xfrm>
          <a:prstGeom prst="rect">
            <a:avLst/>
          </a:prstGeom>
          <a:noFill/>
        </p:spPr>
        <p:txBody>
          <a:bodyPr wrap="square">
            <a:spAutoFit/>
          </a:bodyPr>
          <a:lstStyle/>
          <a:p>
            <a:r>
              <a:rPr lang="ko-KR" altLang="en-US" sz="1600" dirty="0"/>
              <a:t>2024  International </a:t>
            </a:r>
            <a:r>
              <a:rPr lang="ko-KR" altLang="en-US" sz="1600" dirty="0" err="1"/>
              <a:t>Academic</a:t>
            </a:r>
            <a:r>
              <a:rPr lang="ko-KR" altLang="en-US" sz="1600" dirty="0"/>
              <a:t> Exchange </a:t>
            </a:r>
            <a:r>
              <a:rPr lang="ko-KR" altLang="en-US" sz="1600" dirty="0" err="1"/>
              <a:t>Conference</a:t>
            </a:r>
            <a:endParaRPr lang="ko-KR" altLang="en-US" sz="1600" dirty="0"/>
          </a:p>
        </p:txBody>
      </p:sp>
      <p:sp>
        <p:nvSpPr>
          <p:cNvPr id="2" name="TextBox 1">
            <a:extLst>
              <a:ext uri="{FF2B5EF4-FFF2-40B4-BE49-F238E27FC236}">
                <a16:creationId xmlns:a16="http://schemas.microsoft.com/office/drawing/2014/main" id="{8F7743E0-8D05-A44A-531E-F89E4650D785}"/>
              </a:ext>
            </a:extLst>
          </p:cNvPr>
          <p:cNvSpPr txBox="1"/>
          <p:nvPr/>
        </p:nvSpPr>
        <p:spPr>
          <a:xfrm>
            <a:off x="3954508" y="2743893"/>
            <a:ext cx="5288883" cy="1015663"/>
          </a:xfrm>
          <a:prstGeom prst="rect">
            <a:avLst/>
          </a:prstGeom>
          <a:noFill/>
        </p:spPr>
        <p:txBody>
          <a:bodyPr wrap="square" rtlCol="0">
            <a:spAutoFit/>
          </a:bodyPr>
          <a:lstStyle/>
          <a:p>
            <a:r>
              <a:rPr lang="en-US" altLang="ko-KR" sz="6000" b="1" dirty="0"/>
              <a:t>Thank You!</a:t>
            </a:r>
            <a:endParaRPr lang="ko-KR" altLang="en-US" sz="6000" b="1" dirty="0"/>
          </a:p>
        </p:txBody>
      </p:sp>
    </p:spTree>
    <p:extLst>
      <p:ext uri="{BB962C8B-B14F-4D97-AF65-F5344CB8AC3E}">
        <p14:creationId xmlns:p14="http://schemas.microsoft.com/office/powerpoint/2010/main" val="339102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오른쪽 대괄호 19">
            <a:extLst>
              <a:ext uri="{FF2B5EF4-FFF2-40B4-BE49-F238E27FC236}">
                <a16:creationId xmlns:a16="http://schemas.microsoft.com/office/drawing/2014/main" id="{2B294423-D54F-5DCD-08AA-D561209FDBCA}"/>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21" name="오른쪽 대괄호 20">
            <a:extLst>
              <a:ext uri="{FF2B5EF4-FFF2-40B4-BE49-F238E27FC236}">
                <a16:creationId xmlns:a16="http://schemas.microsoft.com/office/drawing/2014/main" id="{EB1D0B32-7D42-7C82-F4BA-C033B349DA88}"/>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33" name="타원 32">
            <a:extLst>
              <a:ext uri="{FF2B5EF4-FFF2-40B4-BE49-F238E27FC236}">
                <a16:creationId xmlns:a16="http://schemas.microsoft.com/office/drawing/2014/main" id="{2ECB665D-0559-D10D-6374-81A309396436}"/>
              </a:ext>
            </a:extLst>
          </p:cNvPr>
          <p:cNvSpPr/>
          <p:nvPr/>
        </p:nvSpPr>
        <p:spPr>
          <a:xfrm>
            <a:off x="543975" y="3111689"/>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D8D83D18-3A89-F724-9758-B916B044196F}"/>
              </a:ext>
            </a:extLst>
          </p:cNvPr>
          <p:cNvSpPr/>
          <p:nvPr/>
        </p:nvSpPr>
        <p:spPr>
          <a:xfrm>
            <a:off x="543975" y="3316918"/>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BEB05316-2292-686A-73AC-79764B48A895}"/>
              </a:ext>
            </a:extLst>
          </p:cNvPr>
          <p:cNvSpPr/>
          <p:nvPr/>
        </p:nvSpPr>
        <p:spPr>
          <a:xfrm>
            <a:off x="543975" y="3525115"/>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BE87CE95-DDF4-775B-004F-BFCCEE2830A7}"/>
              </a:ext>
            </a:extLst>
          </p:cNvPr>
          <p:cNvSpPr/>
          <p:nvPr/>
        </p:nvSpPr>
        <p:spPr>
          <a:xfrm>
            <a:off x="11569647" y="3111689"/>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A8F020A5-E5AB-BF29-C198-5753D34722D8}"/>
              </a:ext>
            </a:extLst>
          </p:cNvPr>
          <p:cNvSpPr/>
          <p:nvPr/>
        </p:nvSpPr>
        <p:spPr>
          <a:xfrm>
            <a:off x="11569647" y="3316918"/>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CDD98041-BEFF-00FF-F3A5-7156F673B2F6}"/>
              </a:ext>
            </a:extLst>
          </p:cNvPr>
          <p:cNvSpPr/>
          <p:nvPr/>
        </p:nvSpPr>
        <p:spPr>
          <a:xfrm>
            <a:off x="11569647" y="3525115"/>
            <a:ext cx="78378" cy="783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4485DAB3-2546-A1C4-FE86-D44299EF6011}"/>
              </a:ext>
            </a:extLst>
          </p:cNvPr>
          <p:cNvSpPr txBox="1"/>
          <p:nvPr/>
        </p:nvSpPr>
        <p:spPr>
          <a:xfrm>
            <a:off x="535414" y="1154904"/>
            <a:ext cx="2007010" cy="959681"/>
          </a:xfrm>
          <a:prstGeom prst="rect">
            <a:avLst/>
          </a:prstGeom>
          <a:noFill/>
        </p:spPr>
        <p:txBody>
          <a:bodyPr wrap="none" lIns="54000" tIns="18000" rIns="54000" bIns="18000" rtlCol="0">
            <a:spAutoFit/>
          </a:bodyPr>
          <a:lstStyle>
            <a:defPPr>
              <a:defRPr lang="ko-KR"/>
            </a:defPPr>
            <a:lvl1pPr algn="ctr">
              <a:defRPr sz="5200" spc="-300">
                <a:ln>
                  <a:solidFill>
                    <a:schemeClr val="bg1">
                      <a:lumMod val="95000"/>
                      <a:alpha val="0"/>
                    </a:schemeClr>
                  </a:solidFill>
                </a:ln>
                <a:solidFill>
                  <a:srgbClr val="2A2A2A"/>
                </a:solidFill>
                <a:latin typeface="Noto Sans KR Black" panose="020B0A00000000000000" pitchFamily="34" charset="-127"/>
                <a:ea typeface="Noto Sans KR Black" panose="020B0A00000000000000" pitchFamily="34" charset="-127"/>
              </a:defRPr>
            </a:lvl1pPr>
          </a:lstStyle>
          <a:p>
            <a:pPr algn="l"/>
            <a:r>
              <a:rPr lang="en-US" altLang="ko-KR" sz="6000" b="1"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Index</a:t>
            </a:r>
            <a:endParaRPr lang="ko-KR" altLang="en-US" sz="6000" b="1"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8" name="그룹 7">
            <a:extLst>
              <a:ext uri="{FF2B5EF4-FFF2-40B4-BE49-F238E27FC236}">
                <a16:creationId xmlns:a16="http://schemas.microsoft.com/office/drawing/2014/main" id="{12284853-15F3-C993-3BBD-9B6769646C5F}"/>
              </a:ext>
            </a:extLst>
          </p:cNvPr>
          <p:cNvGrpSpPr/>
          <p:nvPr/>
        </p:nvGrpSpPr>
        <p:grpSpPr>
          <a:xfrm>
            <a:off x="1935064" y="3064409"/>
            <a:ext cx="821381" cy="677108"/>
            <a:chOff x="1806871" y="2766203"/>
            <a:chExt cx="821381" cy="677108"/>
          </a:xfrm>
        </p:grpSpPr>
        <p:sp>
          <p:nvSpPr>
            <p:cNvPr id="9" name="TextBox 8">
              <a:extLst>
                <a:ext uri="{FF2B5EF4-FFF2-40B4-BE49-F238E27FC236}">
                  <a16:creationId xmlns:a16="http://schemas.microsoft.com/office/drawing/2014/main" id="{D7479B94-BBCD-AF6D-52F8-74ADADDEE050}"/>
                </a:ext>
              </a:extLst>
            </p:cNvPr>
            <p:cNvSpPr txBox="1"/>
            <p:nvPr/>
          </p:nvSpPr>
          <p:spPr>
            <a:xfrm>
              <a:off x="1806871" y="2766203"/>
              <a:ext cx="602729" cy="677108"/>
            </a:xfrm>
            <a:prstGeom prst="rect">
              <a:avLst/>
            </a:prstGeom>
            <a:noFill/>
          </p:spPr>
          <p:txBody>
            <a:bodyPr wrap="none" lIns="0" tIns="0" rIns="0" bIns="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00</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7BAFE737-D694-50E3-65C7-AD1297582780}"/>
                </a:ext>
              </a:extLst>
            </p:cNvPr>
            <p:cNvSpPr/>
            <p:nvPr/>
          </p:nvSpPr>
          <p:spPr>
            <a:xfrm rot="19149236">
              <a:off x="2033267" y="3234238"/>
              <a:ext cx="594985" cy="197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Noto Sans KR Regular" panose="020B0500000000000000" pitchFamily="34" charset="-127"/>
              </a:endParaRPr>
            </a:p>
          </p:txBody>
        </p:sp>
        <p:cxnSp>
          <p:nvCxnSpPr>
            <p:cNvPr id="11" name="직선 연결선 10">
              <a:extLst>
                <a:ext uri="{FF2B5EF4-FFF2-40B4-BE49-F238E27FC236}">
                  <a16:creationId xmlns:a16="http://schemas.microsoft.com/office/drawing/2014/main" id="{E0F8EFBD-100E-B438-FEB6-573BC91ABB32}"/>
                </a:ext>
              </a:extLst>
            </p:cNvPr>
            <p:cNvCxnSpPr>
              <a:cxnSpLocks/>
            </p:cNvCxnSpPr>
            <p:nvPr/>
          </p:nvCxnSpPr>
          <p:spPr>
            <a:xfrm rot="19149236">
              <a:off x="1954254" y="3260689"/>
              <a:ext cx="625475" cy="0"/>
            </a:xfrm>
            <a:prstGeom prst="line">
              <a:avLst/>
            </a:prstGeom>
            <a:ln>
              <a:solidFill>
                <a:srgbClr val="2A2A2A"/>
              </a:solidFill>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id="{30F5A8FB-1A22-BA72-DE30-90BD202E07C4}"/>
              </a:ext>
            </a:extLst>
          </p:cNvPr>
          <p:cNvGrpSpPr/>
          <p:nvPr/>
        </p:nvGrpSpPr>
        <p:grpSpPr>
          <a:xfrm>
            <a:off x="3763919" y="3064409"/>
            <a:ext cx="852323" cy="677108"/>
            <a:chOff x="1775929" y="2766203"/>
            <a:chExt cx="852323" cy="677108"/>
          </a:xfrm>
        </p:grpSpPr>
        <p:sp>
          <p:nvSpPr>
            <p:cNvPr id="14" name="TextBox 13">
              <a:extLst>
                <a:ext uri="{FF2B5EF4-FFF2-40B4-BE49-F238E27FC236}">
                  <a16:creationId xmlns:a16="http://schemas.microsoft.com/office/drawing/2014/main" id="{E6CC3E1C-4BB2-E104-426A-2C4AD83624CA}"/>
                </a:ext>
              </a:extLst>
            </p:cNvPr>
            <p:cNvSpPr txBox="1"/>
            <p:nvPr/>
          </p:nvSpPr>
          <p:spPr>
            <a:xfrm>
              <a:off x="1775929" y="2766203"/>
              <a:ext cx="602729" cy="677108"/>
            </a:xfrm>
            <a:prstGeom prst="rect">
              <a:avLst/>
            </a:prstGeom>
            <a:noFill/>
          </p:spPr>
          <p:txBody>
            <a:bodyPr wrap="none" lIns="0" tIns="0" rIns="0" bIns="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01</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3DB17813-5185-5D51-CCFE-09031DAB75A1}"/>
                </a:ext>
              </a:extLst>
            </p:cNvPr>
            <p:cNvSpPr/>
            <p:nvPr/>
          </p:nvSpPr>
          <p:spPr>
            <a:xfrm rot="19149236">
              <a:off x="2033267" y="3234238"/>
              <a:ext cx="594985" cy="197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Noto Sans KR Regular" panose="020B0500000000000000" pitchFamily="34" charset="-127"/>
              </a:endParaRPr>
            </a:p>
          </p:txBody>
        </p:sp>
        <p:cxnSp>
          <p:nvCxnSpPr>
            <p:cNvPr id="16" name="직선 연결선 15">
              <a:extLst>
                <a:ext uri="{FF2B5EF4-FFF2-40B4-BE49-F238E27FC236}">
                  <a16:creationId xmlns:a16="http://schemas.microsoft.com/office/drawing/2014/main" id="{5A8C6D9E-BDEE-0C99-02D6-F41022FD89A2}"/>
                </a:ext>
              </a:extLst>
            </p:cNvPr>
            <p:cNvCxnSpPr>
              <a:cxnSpLocks/>
            </p:cNvCxnSpPr>
            <p:nvPr/>
          </p:nvCxnSpPr>
          <p:spPr>
            <a:xfrm rot="19149236">
              <a:off x="1954254" y="3260689"/>
              <a:ext cx="625475" cy="0"/>
            </a:xfrm>
            <a:prstGeom prst="line">
              <a:avLst/>
            </a:prstGeom>
            <a:ln>
              <a:solidFill>
                <a:srgbClr val="2A2A2A"/>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93E7E45F-2CD8-9DB1-EF9F-93D6C162A2A4}"/>
              </a:ext>
            </a:extLst>
          </p:cNvPr>
          <p:cNvGrpSpPr/>
          <p:nvPr/>
        </p:nvGrpSpPr>
        <p:grpSpPr>
          <a:xfrm>
            <a:off x="5798269" y="3064409"/>
            <a:ext cx="807998" cy="677108"/>
            <a:chOff x="1820254" y="2766203"/>
            <a:chExt cx="807998" cy="677108"/>
          </a:xfrm>
        </p:grpSpPr>
        <p:sp>
          <p:nvSpPr>
            <p:cNvPr id="18" name="TextBox 17">
              <a:extLst>
                <a:ext uri="{FF2B5EF4-FFF2-40B4-BE49-F238E27FC236}">
                  <a16:creationId xmlns:a16="http://schemas.microsoft.com/office/drawing/2014/main" id="{508F9357-1C0F-A761-4229-B7522D62616D}"/>
                </a:ext>
              </a:extLst>
            </p:cNvPr>
            <p:cNvSpPr txBox="1"/>
            <p:nvPr/>
          </p:nvSpPr>
          <p:spPr>
            <a:xfrm>
              <a:off x="1820254" y="2766203"/>
              <a:ext cx="602729" cy="677108"/>
            </a:xfrm>
            <a:prstGeom prst="rect">
              <a:avLst/>
            </a:prstGeom>
            <a:noFill/>
          </p:spPr>
          <p:txBody>
            <a:bodyPr wrap="none" lIns="0" tIns="0" rIns="0" bIns="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02</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19" name="직사각형 18">
              <a:extLst>
                <a:ext uri="{FF2B5EF4-FFF2-40B4-BE49-F238E27FC236}">
                  <a16:creationId xmlns:a16="http://schemas.microsoft.com/office/drawing/2014/main" id="{8E4A8B13-7FD0-E1A5-5478-E238F4B1B9B5}"/>
                </a:ext>
              </a:extLst>
            </p:cNvPr>
            <p:cNvSpPr/>
            <p:nvPr/>
          </p:nvSpPr>
          <p:spPr>
            <a:xfrm rot="19149236">
              <a:off x="2033267" y="3234238"/>
              <a:ext cx="594985" cy="197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Noto Sans KR Regular" panose="020B0500000000000000" pitchFamily="34" charset="-127"/>
              </a:endParaRPr>
            </a:p>
          </p:txBody>
        </p:sp>
        <p:cxnSp>
          <p:nvCxnSpPr>
            <p:cNvPr id="24" name="직선 연결선 23">
              <a:extLst>
                <a:ext uri="{FF2B5EF4-FFF2-40B4-BE49-F238E27FC236}">
                  <a16:creationId xmlns:a16="http://schemas.microsoft.com/office/drawing/2014/main" id="{024D89F4-B437-8C99-5C04-E8FB8F36868E}"/>
                </a:ext>
              </a:extLst>
            </p:cNvPr>
            <p:cNvCxnSpPr>
              <a:cxnSpLocks/>
            </p:cNvCxnSpPr>
            <p:nvPr/>
          </p:nvCxnSpPr>
          <p:spPr>
            <a:xfrm rot="19149236">
              <a:off x="1954254" y="3260689"/>
              <a:ext cx="625475" cy="0"/>
            </a:xfrm>
            <a:prstGeom prst="line">
              <a:avLst/>
            </a:prstGeom>
            <a:ln>
              <a:solidFill>
                <a:srgbClr val="2A2A2A"/>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E302027E-9919-E80F-9D28-77314944A6CE}"/>
              </a:ext>
            </a:extLst>
          </p:cNvPr>
          <p:cNvGrpSpPr/>
          <p:nvPr/>
        </p:nvGrpSpPr>
        <p:grpSpPr>
          <a:xfrm>
            <a:off x="7707709" y="3064409"/>
            <a:ext cx="870349" cy="677108"/>
            <a:chOff x="1757903" y="2766203"/>
            <a:chExt cx="870349" cy="677108"/>
          </a:xfrm>
        </p:grpSpPr>
        <p:sp>
          <p:nvSpPr>
            <p:cNvPr id="26" name="TextBox 25">
              <a:extLst>
                <a:ext uri="{FF2B5EF4-FFF2-40B4-BE49-F238E27FC236}">
                  <a16:creationId xmlns:a16="http://schemas.microsoft.com/office/drawing/2014/main" id="{89B0979E-ADD2-0FCF-BCB4-B61B40692834}"/>
                </a:ext>
              </a:extLst>
            </p:cNvPr>
            <p:cNvSpPr txBox="1"/>
            <p:nvPr/>
          </p:nvSpPr>
          <p:spPr>
            <a:xfrm>
              <a:off x="1757903" y="2766203"/>
              <a:ext cx="602729" cy="677108"/>
            </a:xfrm>
            <a:prstGeom prst="rect">
              <a:avLst/>
            </a:prstGeom>
            <a:noFill/>
          </p:spPr>
          <p:txBody>
            <a:bodyPr wrap="none" lIns="0" tIns="0" rIns="0" bIns="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03</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27" name="직사각형 26">
              <a:extLst>
                <a:ext uri="{FF2B5EF4-FFF2-40B4-BE49-F238E27FC236}">
                  <a16:creationId xmlns:a16="http://schemas.microsoft.com/office/drawing/2014/main" id="{EACE5B5F-D9DA-F938-3727-8690CCB014BD}"/>
                </a:ext>
              </a:extLst>
            </p:cNvPr>
            <p:cNvSpPr/>
            <p:nvPr/>
          </p:nvSpPr>
          <p:spPr>
            <a:xfrm rot="19149236">
              <a:off x="2033267" y="3234238"/>
              <a:ext cx="594985" cy="197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Noto Sans KR Regular" panose="020B0500000000000000" pitchFamily="34" charset="-127"/>
              </a:endParaRPr>
            </a:p>
          </p:txBody>
        </p:sp>
        <p:cxnSp>
          <p:nvCxnSpPr>
            <p:cNvPr id="28" name="직선 연결선 27">
              <a:extLst>
                <a:ext uri="{FF2B5EF4-FFF2-40B4-BE49-F238E27FC236}">
                  <a16:creationId xmlns:a16="http://schemas.microsoft.com/office/drawing/2014/main" id="{F58F8C7A-E3D1-DE65-76AF-2812AF8D681E}"/>
                </a:ext>
              </a:extLst>
            </p:cNvPr>
            <p:cNvCxnSpPr>
              <a:cxnSpLocks/>
            </p:cNvCxnSpPr>
            <p:nvPr/>
          </p:nvCxnSpPr>
          <p:spPr>
            <a:xfrm rot="19149236">
              <a:off x="1941595" y="3260688"/>
              <a:ext cx="625475" cy="0"/>
            </a:xfrm>
            <a:prstGeom prst="line">
              <a:avLst/>
            </a:prstGeom>
            <a:ln>
              <a:solidFill>
                <a:srgbClr val="2A2A2A"/>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E3A8246-888D-EC9C-06B1-D81EF64562A5}"/>
              </a:ext>
            </a:extLst>
          </p:cNvPr>
          <p:cNvSpPr txBox="1"/>
          <p:nvPr/>
        </p:nvSpPr>
        <p:spPr>
          <a:xfrm>
            <a:off x="3345102" y="4091089"/>
            <a:ext cx="1601194" cy="282573"/>
          </a:xfrm>
          <a:prstGeom prst="rect">
            <a:avLst/>
          </a:prstGeom>
          <a:noFill/>
        </p:spPr>
        <p:txBody>
          <a:bodyPr wrap="none" lIns="54000" tIns="18000" rIns="54000" bIns="18000" rtlCol="0">
            <a:spAutoFit/>
          </a:bodyPr>
          <a:lstStyle/>
          <a:p>
            <a:r>
              <a:rPr lang="en-US" altLang="ko-KR"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Reason for proposal</a:t>
            </a:r>
            <a:endParaRPr lang="ko-KR" altLang="en-US"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42" name="TextBox 41">
            <a:extLst>
              <a:ext uri="{FF2B5EF4-FFF2-40B4-BE49-F238E27FC236}">
                <a16:creationId xmlns:a16="http://schemas.microsoft.com/office/drawing/2014/main" id="{0361DCAA-633D-59E1-79C6-3465F907784C}"/>
              </a:ext>
            </a:extLst>
          </p:cNvPr>
          <p:cNvSpPr txBox="1"/>
          <p:nvPr/>
        </p:nvSpPr>
        <p:spPr>
          <a:xfrm>
            <a:off x="5247998" y="4102664"/>
            <a:ext cx="1879860" cy="282573"/>
          </a:xfrm>
          <a:prstGeom prst="rect">
            <a:avLst/>
          </a:prstGeom>
          <a:noFill/>
        </p:spPr>
        <p:txBody>
          <a:bodyPr wrap="none" lIns="54000" tIns="18000" rIns="54000" bIns="18000" rtlCol="0">
            <a:spAutoFit/>
          </a:bodyPr>
          <a:lstStyle/>
          <a:p>
            <a:r>
              <a:rPr lang="en-US" altLang="ko-KR"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Content of the proposal</a:t>
            </a:r>
            <a:endParaRPr lang="ko-KR" altLang="en-US"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46" name="TextBox 45">
            <a:extLst>
              <a:ext uri="{FF2B5EF4-FFF2-40B4-BE49-F238E27FC236}">
                <a16:creationId xmlns:a16="http://schemas.microsoft.com/office/drawing/2014/main" id="{95B40E76-7D01-52AD-022C-82C8733B8911}"/>
              </a:ext>
            </a:extLst>
          </p:cNvPr>
          <p:cNvSpPr txBox="1"/>
          <p:nvPr/>
        </p:nvSpPr>
        <p:spPr>
          <a:xfrm>
            <a:off x="7436901" y="4111409"/>
            <a:ext cx="1231863" cy="282573"/>
          </a:xfrm>
          <a:prstGeom prst="rect">
            <a:avLst/>
          </a:prstGeom>
          <a:noFill/>
        </p:spPr>
        <p:txBody>
          <a:bodyPr wrap="none" lIns="54000" tIns="18000" rIns="54000" bIns="18000" rtlCol="0">
            <a:spAutoFit/>
          </a:bodyPr>
          <a:lstStyle/>
          <a:p>
            <a:r>
              <a:rPr lang="en-US" altLang="ko-KR"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Expected effect</a:t>
            </a:r>
          </a:p>
        </p:txBody>
      </p:sp>
      <p:sp>
        <p:nvSpPr>
          <p:cNvPr id="48" name="TextBox 47">
            <a:extLst>
              <a:ext uri="{FF2B5EF4-FFF2-40B4-BE49-F238E27FC236}">
                <a16:creationId xmlns:a16="http://schemas.microsoft.com/office/drawing/2014/main" id="{432E48A8-A89F-4640-75F0-F4FAA333A428}"/>
              </a:ext>
            </a:extLst>
          </p:cNvPr>
          <p:cNvSpPr txBox="1"/>
          <p:nvPr/>
        </p:nvSpPr>
        <p:spPr>
          <a:xfrm>
            <a:off x="9403971" y="4121569"/>
            <a:ext cx="905491" cy="282573"/>
          </a:xfrm>
          <a:prstGeom prst="rect">
            <a:avLst/>
          </a:prstGeom>
          <a:noFill/>
        </p:spPr>
        <p:txBody>
          <a:bodyPr wrap="none" lIns="54000" tIns="18000" rIns="54000" bIns="18000" rtlCol="0">
            <a:spAutoFit/>
          </a:bodyPr>
          <a:lstStyle/>
          <a:p>
            <a:r>
              <a:rPr lang="en-US" altLang="ko-KR"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References</a:t>
            </a:r>
            <a:endParaRPr lang="ko-KR" altLang="en-US"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4" name="그룹 3">
            <a:extLst>
              <a:ext uri="{FF2B5EF4-FFF2-40B4-BE49-F238E27FC236}">
                <a16:creationId xmlns:a16="http://schemas.microsoft.com/office/drawing/2014/main" id="{9D9CEF3A-19D2-D9EB-B88B-E60C7186E4ED}"/>
              </a:ext>
            </a:extLst>
          </p:cNvPr>
          <p:cNvGrpSpPr/>
          <p:nvPr/>
        </p:nvGrpSpPr>
        <p:grpSpPr>
          <a:xfrm>
            <a:off x="9526863" y="3066341"/>
            <a:ext cx="870349" cy="677108"/>
            <a:chOff x="1757903" y="2766203"/>
            <a:chExt cx="870349" cy="677108"/>
          </a:xfrm>
        </p:grpSpPr>
        <p:sp>
          <p:nvSpPr>
            <p:cNvPr id="5" name="TextBox 4">
              <a:extLst>
                <a:ext uri="{FF2B5EF4-FFF2-40B4-BE49-F238E27FC236}">
                  <a16:creationId xmlns:a16="http://schemas.microsoft.com/office/drawing/2014/main" id="{0211248D-FBEB-62FE-794F-CC4A5AE0F2B1}"/>
                </a:ext>
              </a:extLst>
            </p:cNvPr>
            <p:cNvSpPr txBox="1"/>
            <p:nvPr/>
          </p:nvSpPr>
          <p:spPr>
            <a:xfrm>
              <a:off x="1757903" y="2766203"/>
              <a:ext cx="602729" cy="677108"/>
            </a:xfrm>
            <a:prstGeom prst="rect">
              <a:avLst/>
            </a:prstGeom>
            <a:noFill/>
          </p:spPr>
          <p:txBody>
            <a:bodyPr wrap="none" lIns="0" tIns="0" rIns="0" bIns="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04</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1A1DBE20-7277-E457-0E9D-3CFD496EFAC3}"/>
                </a:ext>
              </a:extLst>
            </p:cNvPr>
            <p:cNvSpPr/>
            <p:nvPr/>
          </p:nvSpPr>
          <p:spPr>
            <a:xfrm rot="19149236">
              <a:off x="2033267" y="3234238"/>
              <a:ext cx="594985" cy="197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Noto Sans KR Regular" panose="020B0500000000000000" pitchFamily="34" charset="-127"/>
              </a:endParaRPr>
            </a:p>
          </p:txBody>
        </p:sp>
        <p:cxnSp>
          <p:nvCxnSpPr>
            <p:cNvPr id="7" name="직선 연결선 6">
              <a:extLst>
                <a:ext uri="{FF2B5EF4-FFF2-40B4-BE49-F238E27FC236}">
                  <a16:creationId xmlns:a16="http://schemas.microsoft.com/office/drawing/2014/main" id="{9F2EFB55-CA7E-3018-E0CD-A3CE1CBCDBCB}"/>
                </a:ext>
              </a:extLst>
            </p:cNvPr>
            <p:cNvCxnSpPr>
              <a:cxnSpLocks/>
            </p:cNvCxnSpPr>
            <p:nvPr/>
          </p:nvCxnSpPr>
          <p:spPr>
            <a:xfrm rot="19149236">
              <a:off x="1941595" y="3260688"/>
              <a:ext cx="625475" cy="0"/>
            </a:xfrm>
            <a:prstGeom prst="line">
              <a:avLst/>
            </a:prstGeom>
            <a:ln>
              <a:solidFill>
                <a:srgbClr val="2A2A2A"/>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659FD12A-CD2C-19E8-91E0-219BC7DC5C44}"/>
              </a:ext>
            </a:extLst>
          </p:cNvPr>
          <p:cNvSpPr txBox="1"/>
          <p:nvPr/>
        </p:nvSpPr>
        <p:spPr>
          <a:xfrm>
            <a:off x="1739682" y="4091088"/>
            <a:ext cx="953838" cy="282573"/>
          </a:xfrm>
          <a:prstGeom prst="rect">
            <a:avLst/>
          </a:prstGeom>
          <a:noFill/>
        </p:spPr>
        <p:txBody>
          <a:bodyPr wrap="none" lIns="54000" tIns="18000" rIns="54000" bIns="18000" rtlCol="0">
            <a:spAutoFit/>
          </a:bodyPr>
          <a:lstStyle/>
          <a:p>
            <a:r>
              <a:rPr lang="en-US" altLang="ko-KR"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Omics data</a:t>
            </a:r>
            <a:endParaRPr lang="ko-KR" altLang="en-US" sz="16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28133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00</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13" name="Picture 24">
            <a:extLst>
              <a:ext uri="{FF2B5EF4-FFF2-40B4-BE49-F238E27FC236}">
                <a16:creationId xmlns:a16="http://schemas.microsoft.com/office/drawing/2014/main" id="{C01001B6-DE32-1553-61B9-CED0DE8DC937}"/>
              </a:ext>
            </a:extLst>
          </p:cNvPr>
          <p:cNvPicPr>
            <a:picLocks noChangeAspect="1"/>
          </p:cNvPicPr>
          <p:nvPr/>
        </p:nvPicPr>
        <p:blipFill>
          <a:blip r:embed="rId2"/>
          <a:stretch>
            <a:fillRect/>
          </a:stretch>
        </p:blipFill>
        <p:spPr>
          <a:xfrm>
            <a:off x="4487781" y="1533824"/>
            <a:ext cx="3611418" cy="266700"/>
          </a:xfrm>
          <a:prstGeom prst="rect">
            <a:avLst/>
          </a:prstGeom>
        </p:spPr>
      </p:pic>
      <p:sp>
        <p:nvSpPr>
          <p:cNvPr id="14" name="TextBox 13">
            <a:extLst>
              <a:ext uri="{FF2B5EF4-FFF2-40B4-BE49-F238E27FC236}">
                <a16:creationId xmlns:a16="http://schemas.microsoft.com/office/drawing/2014/main" id="{4AAA582B-C475-A852-405F-E9F6FA7BC671}"/>
              </a:ext>
            </a:extLst>
          </p:cNvPr>
          <p:cNvSpPr txBox="1"/>
          <p:nvPr/>
        </p:nvSpPr>
        <p:spPr>
          <a:xfrm>
            <a:off x="5515621" y="1464333"/>
            <a:ext cx="1555739" cy="405683"/>
          </a:xfrm>
          <a:prstGeom prst="rect">
            <a:avLst/>
          </a:prstGeom>
          <a:noFill/>
        </p:spPr>
        <p:txBody>
          <a:bodyPr wrap="square" lIns="54000" tIns="18000" rIns="54000" bIns="18000" rtlCol="0">
            <a:spAutoFit/>
          </a:bodyPr>
          <a:lstStyle/>
          <a:p>
            <a:r>
              <a:rPr lang="en-US" altLang="ko-KR"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Omics data</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2052" name="Picture 4">
            <a:extLst>
              <a:ext uri="{FF2B5EF4-FFF2-40B4-BE49-F238E27FC236}">
                <a16:creationId xmlns:a16="http://schemas.microsoft.com/office/drawing/2014/main" id="{20982E5B-E0B4-2ED0-851E-E79529441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892" y="2151342"/>
            <a:ext cx="9338836" cy="369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79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00</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2052" name="Picture 4">
            <a:extLst>
              <a:ext uri="{FF2B5EF4-FFF2-40B4-BE49-F238E27FC236}">
                <a16:creationId xmlns:a16="http://schemas.microsoft.com/office/drawing/2014/main" id="{20982E5B-E0B4-2ED0-851E-E79529441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984" y="975624"/>
            <a:ext cx="6561373" cy="25964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314987-94E8-7ACE-7539-84EF800774CE}"/>
              </a:ext>
            </a:extLst>
          </p:cNvPr>
          <p:cNvSpPr txBox="1"/>
          <p:nvPr/>
        </p:nvSpPr>
        <p:spPr>
          <a:xfrm>
            <a:off x="953300" y="3907504"/>
            <a:ext cx="10204851" cy="3416320"/>
          </a:xfrm>
          <a:prstGeom prst="rect">
            <a:avLst/>
          </a:prstGeom>
          <a:noFill/>
        </p:spPr>
        <p:txBody>
          <a:bodyPr wrap="square">
            <a:spAutoFit/>
          </a:bodyPr>
          <a:lstStyle/>
          <a:p>
            <a:r>
              <a:rPr lang="en-US" altLang="ko-KR" b="0" i="0" dirty="0">
                <a:solidFill>
                  <a:srgbClr val="1A1918"/>
                </a:solidFill>
                <a:effectLst/>
                <a:latin typeface="Pretendard"/>
              </a:rPr>
              <a:t>Omics refers to the study of specific biological systems, such as genes, proteins, and metabolites. For example, genomics refers to the study and analysis of the genome related to genes.</a:t>
            </a:r>
            <a:r>
              <a:rPr lang="ko-KR" altLang="en-US" dirty="0">
                <a:latin typeface="+mj-lt"/>
              </a:rPr>
              <a:t>  </a:t>
            </a:r>
            <a:endParaRPr lang="en-US" altLang="ko-KR" dirty="0">
              <a:latin typeface="+mj-lt"/>
            </a:endParaRPr>
          </a:p>
          <a:p>
            <a:endParaRPr lang="en-US" altLang="ko-KR" dirty="0">
              <a:latin typeface="+mj-lt"/>
            </a:endParaRPr>
          </a:p>
          <a:p>
            <a:r>
              <a:rPr lang="en-US" altLang="ko-KR" b="1" i="0" dirty="0">
                <a:solidFill>
                  <a:srgbClr val="1A1918"/>
                </a:solidFill>
                <a:effectLst/>
                <a:latin typeface="Pretendard"/>
              </a:rPr>
              <a:t>Multi-omics helps to provide a more comprehensive understanding of biological systems by integrating various omics data</a:t>
            </a:r>
            <a:r>
              <a:rPr lang="en-US" altLang="ko-KR" b="0" i="0" dirty="0">
                <a:solidFill>
                  <a:srgbClr val="1A1918"/>
                </a:solidFill>
                <a:effectLst/>
                <a:latin typeface="Pretendard"/>
              </a:rPr>
              <a:t>. </a:t>
            </a:r>
          </a:p>
          <a:p>
            <a:r>
              <a:rPr lang="en-US" altLang="ko-KR" b="0" i="0" dirty="0">
                <a:solidFill>
                  <a:srgbClr val="1A1918"/>
                </a:solidFill>
                <a:effectLst/>
                <a:latin typeface="Pretendard"/>
              </a:rPr>
              <a:t>The rationale behind this is that metabolites are generated from the genome. DNA is transcribed into mRNA, which is then translated into various proteins. These proteins participate in numerous chemical reactions to produce metabolites.</a:t>
            </a:r>
            <a:endParaRPr lang="en-US" altLang="ko-KR" dirty="0">
              <a:latin typeface="+mj-lt"/>
            </a:endParaRPr>
          </a:p>
          <a:p>
            <a:endParaRPr lang="en-US" altLang="ko-KR" b="0" i="0" dirty="0">
              <a:effectLst/>
              <a:highlight>
                <a:srgbClr val="FFFFFF"/>
              </a:highlight>
              <a:latin typeface="+mj-lt"/>
            </a:endParaRPr>
          </a:p>
          <a:p>
            <a:endParaRPr lang="en-US" altLang="ko-KR" dirty="0">
              <a:highlight>
                <a:srgbClr val="FFFFFF"/>
              </a:highlight>
              <a:latin typeface="+mj-lt"/>
            </a:endParaRPr>
          </a:p>
          <a:p>
            <a:endParaRPr lang="en-US" altLang="ko-KR" b="0" i="0" dirty="0">
              <a:effectLst/>
              <a:highlight>
                <a:srgbClr val="FFFFFF"/>
              </a:highlight>
              <a:latin typeface="+mj-lt"/>
            </a:endParaRPr>
          </a:p>
          <a:p>
            <a:endParaRPr lang="ko-KR" altLang="en-US" b="0" i="0" dirty="0">
              <a:effectLst/>
              <a:highlight>
                <a:srgbClr val="FFFFFF"/>
              </a:highlight>
              <a:latin typeface="+mj-lt"/>
            </a:endParaRPr>
          </a:p>
        </p:txBody>
      </p:sp>
    </p:spTree>
    <p:extLst>
      <p:ext uri="{BB962C8B-B14F-4D97-AF65-F5344CB8AC3E}">
        <p14:creationId xmlns:p14="http://schemas.microsoft.com/office/powerpoint/2010/main" val="108060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01</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3" name="Picture 24">
            <a:extLst>
              <a:ext uri="{FF2B5EF4-FFF2-40B4-BE49-F238E27FC236}">
                <a16:creationId xmlns:a16="http://schemas.microsoft.com/office/drawing/2014/main" id="{5A2B8D63-EF9A-469D-D84F-16EC2422F137}"/>
              </a:ext>
            </a:extLst>
          </p:cNvPr>
          <p:cNvPicPr>
            <a:picLocks noChangeAspect="1"/>
          </p:cNvPicPr>
          <p:nvPr/>
        </p:nvPicPr>
        <p:blipFill>
          <a:blip r:embed="rId2"/>
          <a:stretch>
            <a:fillRect/>
          </a:stretch>
        </p:blipFill>
        <p:spPr>
          <a:xfrm>
            <a:off x="4846876" y="1748706"/>
            <a:ext cx="3295232" cy="250146"/>
          </a:xfrm>
          <a:prstGeom prst="rect">
            <a:avLst/>
          </a:prstGeom>
        </p:spPr>
      </p:pic>
      <p:sp>
        <p:nvSpPr>
          <p:cNvPr id="6" name="TextBox 5">
            <a:extLst>
              <a:ext uri="{FF2B5EF4-FFF2-40B4-BE49-F238E27FC236}">
                <a16:creationId xmlns:a16="http://schemas.microsoft.com/office/drawing/2014/main" id="{60F5A145-F194-D124-E500-EE3CB4AD704E}"/>
              </a:ext>
            </a:extLst>
          </p:cNvPr>
          <p:cNvSpPr txBox="1"/>
          <p:nvPr/>
        </p:nvSpPr>
        <p:spPr>
          <a:xfrm>
            <a:off x="4511040" y="1617962"/>
            <a:ext cx="3943455" cy="405683"/>
          </a:xfrm>
          <a:prstGeom prst="rect">
            <a:avLst/>
          </a:prstGeom>
          <a:noFill/>
        </p:spPr>
        <p:txBody>
          <a:bodyPr wrap="square" lIns="54000" tIns="18000" rIns="54000" bIns="18000" rtlCol="0">
            <a:spAutoFit/>
          </a:bodyPr>
          <a:lstStyle/>
          <a:p>
            <a:r>
              <a:rPr lang="en-US" altLang="ko-KR"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Limitation of Existing Methods</a:t>
            </a:r>
            <a:endParaRPr lang="ko-KR" altLang="en-US" sz="2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pic>
        <p:nvPicPr>
          <p:cNvPr id="9" name="Picture 18">
            <a:extLst>
              <a:ext uri="{FF2B5EF4-FFF2-40B4-BE49-F238E27FC236}">
                <a16:creationId xmlns:a16="http://schemas.microsoft.com/office/drawing/2014/main" id="{09288461-EA5F-14AD-D584-76DF277BD1CF}"/>
              </a:ext>
            </a:extLst>
          </p:cNvPr>
          <p:cNvPicPr>
            <a:picLocks noChangeAspect="1"/>
          </p:cNvPicPr>
          <p:nvPr/>
        </p:nvPicPr>
        <p:blipFill>
          <a:blip r:embed="rId3"/>
          <a:stretch>
            <a:fillRect/>
          </a:stretch>
        </p:blipFill>
        <p:spPr>
          <a:xfrm rot="18900000">
            <a:off x="2883296" y="2877369"/>
            <a:ext cx="343885" cy="360684"/>
          </a:xfrm>
          <a:prstGeom prst="rect">
            <a:avLst/>
          </a:prstGeom>
        </p:spPr>
      </p:pic>
      <p:pic>
        <p:nvPicPr>
          <p:cNvPr id="10" name="Picture 19">
            <a:extLst>
              <a:ext uri="{FF2B5EF4-FFF2-40B4-BE49-F238E27FC236}">
                <a16:creationId xmlns:a16="http://schemas.microsoft.com/office/drawing/2014/main" id="{28467B61-27C2-E9C8-5912-58A13D255F74}"/>
              </a:ext>
            </a:extLst>
          </p:cNvPr>
          <p:cNvPicPr>
            <a:picLocks noChangeAspect="1"/>
          </p:cNvPicPr>
          <p:nvPr/>
        </p:nvPicPr>
        <p:blipFill>
          <a:blip r:embed="rId4"/>
          <a:stretch>
            <a:fillRect/>
          </a:stretch>
        </p:blipFill>
        <p:spPr>
          <a:xfrm>
            <a:off x="2773546" y="2785279"/>
            <a:ext cx="599969" cy="613930"/>
          </a:xfrm>
          <a:prstGeom prst="rect">
            <a:avLst/>
          </a:prstGeom>
        </p:spPr>
      </p:pic>
      <p:pic>
        <p:nvPicPr>
          <p:cNvPr id="11" name="Picture 22">
            <a:extLst>
              <a:ext uri="{FF2B5EF4-FFF2-40B4-BE49-F238E27FC236}">
                <a16:creationId xmlns:a16="http://schemas.microsoft.com/office/drawing/2014/main" id="{B5ECEA5D-C324-01AD-22EC-61D808C921E5}"/>
              </a:ext>
            </a:extLst>
          </p:cNvPr>
          <p:cNvPicPr>
            <a:picLocks noChangeAspect="1"/>
          </p:cNvPicPr>
          <p:nvPr/>
        </p:nvPicPr>
        <p:blipFill>
          <a:blip r:embed="rId3"/>
          <a:stretch>
            <a:fillRect/>
          </a:stretch>
        </p:blipFill>
        <p:spPr>
          <a:xfrm rot="18900000">
            <a:off x="2898362" y="3765544"/>
            <a:ext cx="343885" cy="360684"/>
          </a:xfrm>
          <a:prstGeom prst="rect">
            <a:avLst/>
          </a:prstGeom>
        </p:spPr>
      </p:pic>
      <p:pic>
        <p:nvPicPr>
          <p:cNvPr id="12" name="Picture 23">
            <a:extLst>
              <a:ext uri="{FF2B5EF4-FFF2-40B4-BE49-F238E27FC236}">
                <a16:creationId xmlns:a16="http://schemas.microsoft.com/office/drawing/2014/main" id="{F10F7B79-1BC3-91D3-87E3-8A40BFD847CA}"/>
              </a:ext>
            </a:extLst>
          </p:cNvPr>
          <p:cNvPicPr>
            <a:picLocks noChangeAspect="1"/>
          </p:cNvPicPr>
          <p:nvPr/>
        </p:nvPicPr>
        <p:blipFill>
          <a:blip r:embed="rId5"/>
          <a:stretch>
            <a:fillRect/>
          </a:stretch>
        </p:blipFill>
        <p:spPr>
          <a:xfrm>
            <a:off x="2788612" y="3681129"/>
            <a:ext cx="636552" cy="598582"/>
          </a:xfrm>
          <a:prstGeom prst="rect">
            <a:avLst/>
          </a:prstGeom>
        </p:spPr>
      </p:pic>
      <p:pic>
        <p:nvPicPr>
          <p:cNvPr id="13" name="Picture 26">
            <a:extLst>
              <a:ext uri="{FF2B5EF4-FFF2-40B4-BE49-F238E27FC236}">
                <a16:creationId xmlns:a16="http://schemas.microsoft.com/office/drawing/2014/main" id="{AD109A16-11FD-1211-3CDB-FA92C849D940}"/>
              </a:ext>
            </a:extLst>
          </p:cNvPr>
          <p:cNvPicPr>
            <a:picLocks noChangeAspect="1"/>
          </p:cNvPicPr>
          <p:nvPr/>
        </p:nvPicPr>
        <p:blipFill>
          <a:blip r:embed="rId3"/>
          <a:stretch>
            <a:fillRect/>
          </a:stretch>
        </p:blipFill>
        <p:spPr>
          <a:xfrm rot="18900000">
            <a:off x="2897930" y="4700590"/>
            <a:ext cx="343885" cy="360684"/>
          </a:xfrm>
          <a:prstGeom prst="rect">
            <a:avLst/>
          </a:prstGeom>
        </p:spPr>
      </p:pic>
      <p:pic>
        <p:nvPicPr>
          <p:cNvPr id="14" name="Picture 27">
            <a:extLst>
              <a:ext uri="{FF2B5EF4-FFF2-40B4-BE49-F238E27FC236}">
                <a16:creationId xmlns:a16="http://schemas.microsoft.com/office/drawing/2014/main" id="{7E9C788F-8DCA-14D7-9FF6-7C341AB8193F}"/>
              </a:ext>
            </a:extLst>
          </p:cNvPr>
          <p:cNvPicPr>
            <a:picLocks noChangeAspect="1"/>
          </p:cNvPicPr>
          <p:nvPr/>
        </p:nvPicPr>
        <p:blipFill>
          <a:blip r:embed="rId6"/>
          <a:stretch>
            <a:fillRect/>
          </a:stretch>
        </p:blipFill>
        <p:spPr>
          <a:xfrm>
            <a:off x="2795496" y="4616175"/>
            <a:ext cx="592652" cy="606256"/>
          </a:xfrm>
          <a:prstGeom prst="rect">
            <a:avLst/>
          </a:prstGeom>
        </p:spPr>
      </p:pic>
      <p:sp>
        <p:nvSpPr>
          <p:cNvPr id="19" name="TextBox 18">
            <a:extLst>
              <a:ext uri="{FF2B5EF4-FFF2-40B4-BE49-F238E27FC236}">
                <a16:creationId xmlns:a16="http://schemas.microsoft.com/office/drawing/2014/main" id="{6B2ED5DD-39B6-9DD1-400A-1FCC076293F6}"/>
              </a:ext>
            </a:extLst>
          </p:cNvPr>
          <p:cNvSpPr txBox="1"/>
          <p:nvPr/>
        </p:nvSpPr>
        <p:spPr>
          <a:xfrm>
            <a:off x="3610002" y="2874884"/>
            <a:ext cx="6290228" cy="646331"/>
          </a:xfrm>
          <a:prstGeom prst="rect">
            <a:avLst/>
          </a:prstGeom>
          <a:noFill/>
        </p:spPr>
        <p:txBody>
          <a:bodyPr wrap="square">
            <a:spAutoFit/>
          </a:bodyPr>
          <a:lstStyle/>
          <a:p>
            <a:r>
              <a:rPr lang="en-US" altLang="ko-KR" dirty="0"/>
              <a:t>Results derived from </a:t>
            </a:r>
            <a:r>
              <a:rPr lang="en-US" altLang="ko-KR" b="1" dirty="0"/>
              <a:t>individual</a:t>
            </a:r>
            <a:r>
              <a:rPr lang="en-US" altLang="ko-KR" dirty="0"/>
              <a:t> omics data analysis</a:t>
            </a:r>
            <a:endParaRPr lang="ko-KR" altLang="en-US" b="0" i="0" dirty="0">
              <a:effectLst/>
              <a:highlight>
                <a:srgbClr val="FFFFFF"/>
              </a:highlight>
              <a:latin typeface="Pretendard"/>
            </a:endParaRPr>
          </a:p>
          <a:p>
            <a:pPr algn="l"/>
            <a:r>
              <a:rPr lang="ko-KR" altLang="en-US" dirty="0">
                <a:latin typeface="+mj-lt"/>
              </a:rPr>
              <a:t>  </a:t>
            </a:r>
            <a:endParaRPr lang="ko-KR" altLang="en-US" b="0" i="0" dirty="0">
              <a:effectLst/>
              <a:highlight>
                <a:srgbClr val="FFFFFF"/>
              </a:highlight>
              <a:latin typeface="+mj-lt"/>
            </a:endParaRPr>
          </a:p>
        </p:txBody>
      </p:sp>
      <p:sp>
        <p:nvSpPr>
          <p:cNvPr id="21" name="TextBox 20">
            <a:extLst>
              <a:ext uri="{FF2B5EF4-FFF2-40B4-BE49-F238E27FC236}">
                <a16:creationId xmlns:a16="http://schemas.microsoft.com/office/drawing/2014/main" id="{E1899079-D15D-0D2D-2606-AD72CCB9D15D}"/>
              </a:ext>
            </a:extLst>
          </p:cNvPr>
          <p:cNvSpPr txBox="1"/>
          <p:nvPr/>
        </p:nvSpPr>
        <p:spPr>
          <a:xfrm>
            <a:off x="3545701" y="3674044"/>
            <a:ext cx="6096000" cy="646331"/>
          </a:xfrm>
          <a:prstGeom prst="rect">
            <a:avLst/>
          </a:prstGeom>
          <a:noFill/>
        </p:spPr>
        <p:txBody>
          <a:bodyPr wrap="square">
            <a:spAutoFit/>
          </a:bodyPr>
          <a:lstStyle/>
          <a:p>
            <a:pPr algn="l"/>
            <a:r>
              <a:rPr lang="en-US" altLang="ko-KR" b="1" dirty="0">
                <a:latin typeface="+mj-lt"/>
              </a:rPr>
              <a:t>Tabular data </a:t>
            </a:r>
            <a:r>
              <a:rPr lang="en-US" altLang="ko-KR" dirty="0">
                <a:latin typeface="+mj-lt"/>
              </a:rPr>
              <a:t>format that makes it difficult to identify unknown associations</a:t>
            </a:r>
          </a:p>
        </p:txBody>
      </p:sp>
      <p:sp>
        <p:nvSpPr>
          <p:cNvPr id="25" name="TextBox 24">
            <a:extLst>
              <a:ext uri="{FF2B5EF4-FFF2-40B4-BE49-F238E27FC236}">
                <a16:creationId xmlns:a16="http://schemas.microsoft.com/office/drawing/2014/main" id="{4AC3EF47-EA17-383A-59D4-AD47F07D64D0}"/>
              </a:ext>
            </a:extLst>
          </p:cNvPr>
          <p:cNvSpPr txBox="1"/>
          <p:nvPr/>
        </p:nvSpPr>
        <p:spPr>
          <a:xfrm>
            <a:off x="3566944" y="4585697"/>
            <a:ext cx="7182766" cy="646331"/>
          </a:xfrm>
          <a:prstGeom prst="rect">
            <a:avLst/>
          </a:prstGeom>
          <a:noFill/>
        </p:spPr>
        <p:txBody>
          <a:bodyPr wrap="square">
            <a:spAutoFit/>
          </a:bodyPr>
          <a:lstStyle/>
          <a:p>
            <a:pPr algn="l"/>
            <a:r>
              <a:rPr lang="en-US" altLang="ko-KR" b="1" dirty="0">
                <a:highlight>
                  <a:srgbClr val="FFFFFF"/>
                </a:highlight>
                <a:latin typeface="+mn-ea"/>
              </a:rPr>
              <a:t>Black Box model </a:t>
            </a:r>
            <a:r>
              <a:rPr lang="en-US" altLang="ko-KR" dirty="0">
                <a:highlight>
                  <a:srgbClr val="FFFFFF"/>
                </a:highlight>
                <a:latin typeface="+mn-ea"/>
              </a:rPr>
              <a:t>with limited interpretability for explaining complex biological processes</a:t>
            </a:r>
            <a:endParaRPr lang="ko-KR" altLang="en-US" b="0" i="0" dirty="0">
              <a:effectLst/>
              <a:highlight>
                <a:srgbClr val="FFFFFF"/>
              </a:highlight>
              <a:latin typeface="+mn-ea"/>
            </a:endParaRPr>
          </a:p>
        </p:txBody>
      </p:sp>
      <p:pic>
        <p:nvPicPr>
          <p:cNvPr id="7" name="Picture 26">
            <a:extLst>
              <a:ext uri="{FF2B5EF4-FFF2-40B4-BE49-F238E27FC236}">
                <a16:creationId xmlns:a16="http://schemas.microsoft.com/office/drawing/2014/main" id="{B572BA9F-78CF-C452-855C-A7599C5EFE1B}"/>
              </a:ext>
            </a:extLst>
          </p:cNvPr>
          <p:cNvPicPr>
            <a:picLocks noChangeAspect="1"/>
          </p:cNvPicPr>
          <p:nvPr/>
        </p:nvPicPr>
        <p:blipFill>
          <a:blip r:embed="rId3"/>
          <a:stretch>
            <a:fillRect/>
          </a:stretch>
        </p:blipFill>
        <p:spPr>
          <a:xfrm rot="18900000">
            <a:off x="2879851" y="5627901"/>
            <a:ext cx="343885" cy="360684"/>
          </a:xfrm>
          <a:prstGeom prst="rect">
            <a:avLst/>
          </a:prstGeom>
        </p:spPr>
      </p:pic>
      <p:sp>
        <p:nvSpPr>
          <p:cNvPr id="16" name="TextBox 15">
            <a:extLst>
              <a:ext uri="{FF2B5EF4-FFF2-40B4-BE49-F238E27FC236}">
                <a16:creationId xmlns:a16="http://schemas.microsoft.com/office/drawing/2014/main" id="{ED6707FE-BB04-A4C6-FC00-69C54F210315}"/>
              </a:ext>
            </a:extLst>
          </p:cNvPr>
          <p:cNvSpPr txBox="1"/>
          <p:nvPr/>
        </p:nvSpPr>
        <p:spPr>
          <a:xfrm>
            <a:off x="3554979" y="5652609"/>
            <a:ext cx="6096000" cy="369332"/>
          </a:xfrm>
          <a:prstGeom prst="rect">
            <a:avLst/>
          </a:prstGeom>
          <a:noFill/>
        </p:spPr>
        <p:txBody>
          <a:bodyPr wrap="square">
            <a:spAutoFit/>
          </a:bodyPr>
          <a:lstStyle/>
          <a:p>
            <a:pPr algn="l"/>
            <a:r>
              <a:rPr lang="en-US" altLang="ko-KR" b="0" i="0" dirty="0">
                <a:effectLst/>
                <a:highlight>
                  <a:srgbClr val="FFFFFF"/>
                </a:highlight>
                <a:latin typeface="Pretendard"/>
              </a:rPr>
              <a:t>Data collection and model selection </a:t>
            </a:r>
            <a:r>
              <a:rPr lang="en-US" altLang="ko-KR" b="1" i="0" dirty="0">
                <a:effectLst/>
                <a:highlight>
                  <a:srgbClr val="FFFFFF"/>
                </a:highlight>
                <a:latin typeface="Pretendard"/>
              </a:rPr>
              <a:t>costs</a:t>
            </a:r>
            <a:endParaRPr lang="ko-KR" altLang="en-US" b="1" i="0" dirty="0">
              <a:effectLst/>
              <a:highlight>
                <a:srgbClr val="FFFFFF"/>
              </a:highlight>
              <a:latin typeface="Pretendard"/>
            </a:endParaRPr>
          </a:p>
        </p:txBody>
      </p:sp>
      <p:sp>
        <p:nvSpPr>
          <p:cNvPr id="24" name="TextBox 23">
            <a:extLst>
              <a:ext uri="{FF2B5EF4-FFF2-40B4-BE49-F238E27FC236}">
                <a16:creationId xmlns:a16="http://schemas.microsoft.com/office/drawing/2014/main" id="{00CAF203-5D99-A062-2862-C8D50FD055FB}"/>
              </a:ext>
            </a:extLst>
          </p:cNvPr>
          <p:cNvSpPr txBox="1"/>
          <p:nvPr/>
        </p:nvSpPr>
        <p:spPr>
          <a:xfrm>
            <a:off x="2898259" y="5633634"/>
            <a:ext cx="498207" cy="338554"/>
          </a:xfrm>
          <a:prstGeom prst="rect">
            <a:avLst/>
          </a:prstGeom>
          <a:noFill/>
        </p:spPr>
        <p:txBody>
          <a:bodyPr wrap="square" rtlCol="0">
            <a:spAutoFit/>
          </a:bodyPr>
          <a:lstStyle/>
          <a:p>
            <a:r>
              <a:rPr lang="en-US" altLang="ko-KR" sz="1600" dirty="0">
                <a:solidFill>
                  <a:schemeClr val="bg1"/>
                </a:solidFill>
              </a:rPr>
              <a:t>4</a:t>
            </a:r>
            <a:endParaRPr lang="ko-KR" altLang="en-US" sz="1600" dirty="0">
              <a:solidFill>
                <a:schemeClr val="bg1"/>
              </a:solidFill>
            </a:endParaRPr>
          </a:p>
        </p:txBody>
      </p:sp>
      <p:pic>
        <p:nvPicPr>
          <p:cNvPr id="2" name="Picture 16">
            <a:extLst>
              <a:ext uri="{FF2B5EF4-FFF2-40B4-BE49-F238E27FC236}">
                <a16:creationId xmlns:a16="http://schemas.microsoft.com/office/drawing/2014/main" id="{61CE5519-FB85-4491-7A09-BD2C27FD541D}"/>
              </a:ext>
            </a:extLst>
          </p:cNvPr>
          <p:cNvPicPr>
            <a:picLocks noChangeAspect="1"/>
          </p:cNvPicPr>
          <p:nvPr/>
        </p:nvPicPr>
        <p:blipFill>
          <a:blip r:embed="rId7"/>
          <a:stretch>
            <a:fillRect/>
          </a:stretch>
        </p:blipFill>
        <p:spPr>
          <a:xfrm>
            <a:off x="2776256" y="3511445"/>
            <a:ext cx="7520945" cy="9790"/>
          </a:xfrm>
          <a:prstGeom prst="rect">
            <a:avLst/>
          </a:prstGeom>
        </p:spPr>
      </p:pic>
      <p:pic>
        <p:nvPicPr>
          <p:cNvPr id="15" name="Picture 16">
            <a:extLst>
              <a:ext uri="{FF2B5EF4-FFF2-40B4-BE49-F238E27FC236}">
                <a16:creationId xmlns:a16="http://schemas.microsoft.com/office/drawing/2014/main" id="{D83C30DC-2BA0-4C00-DDCC-D6088B4C3D9C}"/>
              </a:ext>
            </a:extLst>
          </p:cNvPr>
          <p:cNvPicPr>
            <a:picLocks noChangeAspect="1"/>
          </p:cNvPicPr>
          <p:nvPr/>
        </p:nvPicPr>
        <p:blipFill>
          <a:blip r:embed="rId7"/>
          <a:stretch>
            <a:fillRect/>
          </a:stretch>
        </p:blipFill>
        <p:spPr>
          <a:xfrm>
            <a:off x="2734019" y="4439605"/>
            <a:ext cx="7520945" cy="9790"/>
          </a:xfrm>
          <a:prstGeom prst="rect">
            <a:avLst/>
          </a:prstGeom>
        </p:spPr>
      </p:pic>
      <p:pic>
        <p:nvPicPr>
          <p:cNvPr id="17" name="Picture 16">
            <a:extLst>
              <a:ext uri="{FF2B5EF4-FFF2-40B4-BE49-F238E27FC236}">
                <a16:creationId xmlns:a16="http://schemas.microsoft.com/office/drawing/2014/main" id="{319DC218-E04E-6DFC-81CA-7C55A6E3E053}"/>
              </a:ext>
            </a:extLst>
          </p:cNvPr>
          <p:cNvPicPr>
            <a:picLocks noChangeAspect="1"/>
          </p:cNvPicPr>
          <p:nvPr/>
        </p:nvPicPr>
        <p:blipFill>
          <a:blip r:embed="rId7"/>
          <a:stretch>
            <a:fillRect/>
          </a:stretch>
        </p:blipFill>
        <p:spPr>
          <a:xfrm>
            <a:off x="2733167" y="5368833"/>
            <a:ext cx="7520945" cy="9790"/>
          </a:xfrm>
          <a:prstGeom prst="rect">
            <a:avLst/>
          </a:prstGeom>
        </p:spPr>
      </p:pic>
    </p:spTree>
    <p:extLst>
      <p:ext uri="{BB962C8B-B14F-4D97-AF65-F5344CB8AC3E}">
        <p14:creationId xmlns:p14="http://schemas.microsoft.com/office/powerpoint/2010/main" val="189987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4" name="TextBox 3">
            <a:extLst>
              <a:ext uri="{FF2B5EF4-FFF2-40B4-BE49-F238E27FC236}">
                <a16:creationId xmlns:a16="http://schemas.microsoft.com/office/drawing/2014/main" id="{C96416C9-E2E6-4E98-A9DF-DE52DC263D03}"/>
              </a:ext>
            </a:extLst>
          </p:cNvPr>
          <p:cNvSpPr txBox="1"/>
          <p:nvPr/>
        </p:nvSpPr>
        <p:spPr>
          <a:xfrm>
            <a:off x="727148" y="750873"/>
            <a:ext cx="711784" cy="713460"/>
          </a:xfrm>
          <a:prstGeom prst="rect">
            <a:avLst/>
          </a:prstGeom>
          <a:noFill/>
        </p:spPr>
        <p:txBody>
          <a:bodyPr wrap="none" lIns="54000" tIns="18000" rIns="54000" bIns="18000" rtlCol="0">
            <a:spAutoFit/>
          </a:bodyPr>
          <a:lstStyle/>
          <a:p>
            <a:r>
              <a:rPr lang="en-US" altLang="ko-KR"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rPr>
              <a:t>01</a:t>
            </a:r>
            <a:endParaRPr lang="ko-KR" altLang="en-US" sz="4400" b="1" spc="-200" dirty="0">
              <a:ln>
                <a:solidFill>
                  <a:schemeClr val="accent1">
                    <a:alpha val="1000"/>
                  </a:schemeClr>
                </a:solidFill>
              </a:ln>
              <a:solidFill>
                <a:schemeClr val="tx1">
                  <a:lumMod val="95000"/>
                  <a:lumOff val="5000"/>
                </a:schemeClr>
              </a:solidFill>
              <a:latin typeface="맑은 고딕" panose="020B0503020000020004" pitchFamily="50" charset="-127"/>
              <a:ea typeface="맑은 고딕" panose="020B0503020000020004" pitchFamily="50" charset="-127"/>
            </a:endParaRPr>
          </a:p>
        </p:txBody>
      </p:sp>
      <p:grpSp>
        <p:nvGrpSpPr>
          <p:cNvPr id="2" name="그룹 1">
            <a:extLst>
              <a:ext uri="{FF2B5EF4-FFF2-40B4-BE49-F238E27FC236}">
                <a16:creationId xmlns:a16="http://schemas.microsoft.com/office/drawing/2014/main" id="{596B98EC-E0B7-BB77-C18D-CBACAC5B85BE}"/>
              </a:ext>
            </a:extLst>
          </p:cNvPr>
          <p:cNvGrpSpPr/>
          <p:nvPr/>
        </p:nvGrpSpPr>
        <p:grpSpPr>
          <a:xfrm>
            <a:off x="1240307" y="2258457"/>
            <a:ext cx="9766300" cy="2921000"/>
            <a:chOff x="1816100" y="4089400"/>
            <a:chExt cx="15265400" cy="4584700"/>
          </a:xfrm>
        </p:grpSpPr>
        <p:pic>
          <p:nvPicPr>
            <p:cNvPr id="3" name="Picture 6">
              <a:extLst>
                <a:ext uri="{FF2B5EF4-FFF2-40B4-BE49-F238E27FC236}">
                  <a16:creationId xmlns:a16="http://schemas.microsoft.com/office/drawing/2014/main" id="{481E3247-E5DE-97F3-02A2-C38A9D8FE7A4}"/>
                </a:ext>
              </a:extLst>
            </p:cNvPr>
            <p:cNvPicPr>
              <a:picLocks noChangeAspect="1"/>
            </p:cNvPicPr>
            <p:nvPr/>
          </p:nvPicPr>
          <p:blipFill>
            <a:blip r:embed="rId2"/>
            <a:stretch>
              <a:fillRect/>
            </a:stretch>
          </p:blipFill>
          <p:spPr>
            <a:xfrm rot="-2700000">
              <a:off x="1816100" y="4508500"/>
              <a:ext cx="3581400" cy="3581400"/>
            </a:xfrm>
            <a:prstGeom prst="rect">
              <a:avLst/>
            </a:prstGeom>
            <a:solidFill>
              <a:schemeClr val="bg2"/>
            </a:solidFill>
          </p:spPr>
        </p:pic>
        <p:pic>
          <p:nvPicPr>
            <p:cNvPr id="6" name="Picture 7">
              <a:extLst>
                <a:ext uri="{FF2B5EF4-FFF2-40B4-BE49-F238E27FC236}">
                  <a16:creationId xmlns:a16="http://schemas.microsoft.com/office/drawing/2014/main" id="{3922D390-7A04-5146-9BAB-331DF2AAFA96}"/>
                </a:ext>
              </a:extLst>
            </p:cNvPr>
            <p:cNvPicPr>
              <a:picLocks noChangeAspect="1"/>
            </p:cNvPicPr>
            <p:nvPr/>
          </p:nvPicPr>
          <p:blipFill>
            <a:blip r:embed="rId3"/>
            <a:stretch>
              <a:fillRect/>
            </a:stretch>
          </p:blipFill>
          <p:spPr>
            <a:xfrm rot="18900000">
              <a:off x="5836354" y="6007099"/>
              <a:ext cx="558800" cy="558800"/>
            </a:xfrm>
            <a:prstGeom prst="rect">
              <a:avLst/>
            </a:prstGeom>
          </p:spPr>
        </p:pic>
        <p:grpSp>
          <p:nvGrpSpPr>
            <p:cNvPr id="7" name="그룹 6">
              <a:extLst>
                <a:ext uri="{FF2B5EF4-FFF2-40B4-BE49-F238E27FC236}">
                  <a16:creationId xmlns:a16="http://schemas.microsoft.com/office/drawing/2014/main" id="{35BFA082-C553-764F-A4DA-3DD59D639A17}"/>
                </a:ext>
              </a:extLst>
            </p:cNvPr>
            <p:cNvGrpSpPr/>
            <p:nvPr/>
          </p:nvGrpSpPr>
          <p:grpSpPr>
            <a:xfrm>
              <a:off x="7264400" y="4089400"/>
              <a:ext cx="9817100" cy="4584700"/>
              <a:chOff x="7264400" y="4089400"/>
              <a:chExt cx="9817100" cy="4584700"/>
            </a:xfrm>
          </p:grpSpPr>
          <p:pic>
            <p:nvPicPr>
              <p:cNvPr id="8" name="Picture 14">
                <a:extLst>
                  <a:ext uri="{FF2B5EF4-FFF2-40B4-BE49-F238E27FC236}">
                    <a16:creationId xmlns:a16="http://schemas.microsoft.com/office/drawing/2014/main" id="{60264383-78FB-1F5D-18E7-CDFBCA994594}"/>
                  </a:ext>
                </a:extLst>
              </p:cNvPr>
              <p:cNvPicPr>
                <a:picLocks noChangeAspect="1"/>
              </p:cNvPicPr>
              <p:nvPr/>
            </p:nvPicPr>
            <p:blipFill>
              <a:blip r:embed="rId4"/>
              <a:stretch>
                <a:fillRect/>
              </a:stretch>
            </p:blipFill>
            <p:spPr>
              <a:xfrm>
                <a:off x="7327900" y="5461000"/>
                <a:ext cx="9715500" cy="12700"/>
              </a:xfrm>
              <a:prstGeom prst="rect">
                <a:avLst/>
              </a:prstGeom>
            </p:spPr>
          </p:pic>
          <p:pic>
            <p:nvPicPr>
              <p:cNvPr id="9" name="Picture 16">
                <a:extLst>
                  <a:ext uri="{FF2B5EF4-FFF2-40B4-BE49-F238E27FC236}">
                    <a16:creationId xmlns:a16="http://schemas.microsoft.com/office/drawing/2014/main" id="{535E47A1-109E-EA55-9A2F-3767FE029334}"/>
                  </a:ext>
                </a:extLst>
              </p:cNvPr>
              <p:cNvPicPr>
                <a:picLocks noChangeAspect="1"/>
              </p:cNvPicPr>
              <p:nvPr/>
            </p:nvPicPr>
            <p:blipFill>
              <a:blip r:embed="rId5"/>
              <a:stretch>
                <a:fillRect/>
              </a:stretch>
            </p:blipFill>
            <p:spPr>
              <a:xfrm>
                <a:off x="7366000" y="7239000"/>
                <a:ext cx="9715500" cy="12700"/>
              </a:xfrm>
              <a:prstGeom prst="rect">
                <a:avLst/>
              </a:prstGeom>
            </p:spPr>
          </p:pic>
          <p:pic>
            <p:nvPicPr>
              <p:cNvPr id="10" name="Picture 18">
                <a:extLst>
                  <a:ext uri="{FF2B5EF4-FFF2-40B4-BE49-F238E27FC236}">
                    <a16:creationId xmlns:a16="http://schemas.microsoft.com/office/drawing/2014/main" id="{100F0524-0B86-D973-2CEE-42C4EACA43D2}"/>
                  </a:ext>
                </a:extLst>
              </p:cNvPr>
              <p:cNvPicPr>
                <a:picLocks noChangeAspect="1"/>
              </p:cNvPicPr>
              <p:nvPr/>
            </p:nvPicPr>
            <p:blipFill>
              <a:blip r:embed="rId6"/>
              <a:stretch>
                <a:fillRect/>
              </a:stretch>
            </p:blipFill>
            <p:spPr>
              <a:xfrm rot="-2700000">
                <a:off x="7454900" y="4241800"/>
                <a:ext cx="596900" cy="596900"/>
              </a:xfrm>
              <a:prstGeom prst="rect">
                <a:avLst/>
              </a:prstGeom>
            </p:spPr>
          </p:pic>
          <p:pic>
            <p:nvPicPr>
              <p:cNvPr id="11" name="Picture 19">
                <a:extLst>
                  <a:ext uri="{FF2B5EF4-FFF2-40B4-BE49-F238E27FC236}">
                    <a16:creationId xmlns:a16="http://schemas.microsoft.com/office/drawing/2014/main" id="{3A43905E-7347-9F8E-11A7-93A28732D1EE}"/>
                  </a:ext>
                </a:extLst>
              </p:cNvPr>
              <p:cNvPicPr>
                <a:picLocks noChangeAspect="1"/>
              </p:cNvPicPr>
              <p:nvPr/>
            </p:nvPicPr>
            <p:blipFill>
              <a:blip r:embed="rId7"/>
              <a:stretch>
                <a:fillRect/>
              </a:stretch>
            </p:blipFill>
            <p:spPr>
              <a:xfrm>
                <a:off x="7264400" y="4089400"/>
                <a:ext cx="1041400" cy="1016000"/>
              </a:xfrm>
              <a:prstGeom prst="rect">
                <a:avLst/>
              </a:prstGeom>
            </p:spPr>
          </p:pic>
          <p:pic>
            <p:nvPicPr>
              <p:cNvPr id="12" name="Picture 22">
                <a:extLst>
                  <a:ext uri="{FF2B5EF4-FFF2-40B4-BE49-F238E27FC236}">
                    <a16:creationId xmlns:a16="http://schemas.microsoft.com/office/drawing/2014/main" id="{0670E29A-5A82-39EB-DB4B-2D235E4F7004}"/>
                  </a:ext>
                </a:extLst>
              </p:cNvPr>
              <p:cNvPicPr>
                <a:picLocks noChangeAspect="1"/>
              </p:cNvPicPr>
              <p:nvPr/>
            </p:nvPicPr>
            <p:blipFill>
              <a:blip r:embed="rId6"/>
              <a:stretch>
                <a:fillRect/>
              </a:stretch>
            </p:blipFill>
            <p:spPr>
              <a:xfrm rot="-2700000">
                <a:off x="7467600" y="6057900"/>
                <a:ext cx="596900" cy="596900"/>
              </a:xfrm>
              <a:prstGeom prst="rect">
                <a:avLst/>
              </a:prstGeom>
            </p:spPr>
          </p:pic>
          <p:pic>
            <p:nvPicPr>
              <p:cNvPr id="13" name="Picture 23">
                <a:extLst>
                  <a:ext uri="{FF2B5EF4-FFF2-40B4-BE49-F238E27FC236}">
                    <a16:creationId xmlns:a16="http://schemas.microsoft.com/office/drawing/2014/main" id="{FEF7A81B-637A-A2C5-5054-B226D8A0012F}"/>
                  </a:ext>
                </a:extLst>
              </p:cNvPr>
              <p:cNvPicPr>
                <a:picLocks noChangeAspect="1"/>
              </p:cNvPicPr>
              <p:nvPr/>
            </p:nvPicPr>
            <p:blipFill>
              <a:blip r:embed="rId8"/>
              <a:stretch>
                <a:fillRect/>
              </a:stretch>
            </p:blipFill>
            <p:spPr>
              <a:xfrm>
                <a:off x="7277100" y="5918200"/>
                <a:ext cx="1104900" cy="990600"/>
              </a:xfrm>
              <a:prstGeom prst="rect">
                <a:avLst/>
              </a:prstGeom>
            </p:spPr>
          </p:pic>
          <p:pic>
            <p:nvPicPr>
              <p:cNvPr id="14" name="Picture 26">
                <a:extLst>
                  <a:ext uri="{FF2B5EF4-FFF2-40B4-BE49-F238E27FC236}">
                    <a16:creationId xmlns:a16="http://schemas.microsoft.com/office/drawing/2014/main" id="{79209EAD-0A25-0AB6-4260-6A487465C815}"/>
                  </a:ext>
                </a:extLst>
              </p:cNvPr>
              <p:cNvPicPr>
                <a:picLocks noChangeAspect="1"/>
              </p:cNvPicPr>
              <p:nvPr/>
            </p:nvPicPr>
            <p:blipFill>
              <a:blip r:embed="rId6"/>
              <a:stretch>
                <a:fillRect/>
              </a:stretch>
            </p:blipFill>
            <p:spPr>
              <a:xfrm rot="-2700000">
                <a:off x="7480300" y="7810500"/>
                <a:ext cx="596900" cy="596900"/>
              </a:xfrm>
              <a:prstGeom prst="rect">
                <a:avLst/>
              </a:prstGeom>
            </p:spPr>
          </p:pic>
          <p:pic>
            <p:nvPicPr>
              <p:cNvPr id="15" name="Picture 27">
                <a:extLst>
                  <a:ext uri="{FF2B5EF4-FFF2-40B4-BE49-F238E27FC236}">
                    <a16:creationId xmlns:a16="http://schemas.microsoft.com/office/drawing/2014/main" id="{8FEE5C6C-93ED-6DD5-2D04-2EDF6CB1F2E0}"/>
                  </a:ext>
                </a:extLst>
              </p:cNvPr>
              <p:cNvPicPr>
                <a:picLocks noChangeAspect="1"/>
              </p:cNvPicPr>
              <p:nvPr/>
            </p:nvPicPr>
            <p:blipFill>
              <a:blip r:embed="rId9"/>
              <a:stretch>
                <a:fillRect/>
              </a:stretch>
            </p:blipFill>
            <p:spPr>
              <a:xfrm>
                <a:off x="7302500" y="7670800"/>
                <a:ext cx="1028700" cy="1003300"/>
              </a:xfrm>
              <a:prstGeom prst="rect">
                <a:avLst/>
              </a:prstGeom>
            </p:spPr>
          </p:pic>
        </p:grpSp>
      </p:grpSp>
      <p:sp>
        <p:nvSpPr>
          <p:cNvPr id="16" name="TextBox 15">
            <a:extLst>
              <a:ext uri="{FF2B5EF4-FFF2-40B4-BE49-F238E27FC236}">
                <a16:creationId xmlns:a16="http://schemas.microsoft.com/office/drawing/2014/main" id="{D5BCDC88-3B09-C4A2-8684-97AEE928FAB5}"/>
              </a:ext>
            </a:extLst>
          </p:cNvPr>
          <p:cNvSpPr txBox="1"/>
          <p:nvPr/>
        </p:nvSpPr>
        <p:spPr>
          <a:xfrm>
            <a:off x="1041297" y="3257045"/>
            <a:ext cx="2654853" cy="1271117"/>
          </a:xfrm>
          <a:prstGeom prst="rect">
            <a:avLst/>
          </a:prstGeom>
          <a:noFill/>
        </p:spPr>
        <p:txBody>
          <a:bodyPr wrap="square" rtlCol="0">
            <a:spAutoFit/>
          </a:bodyPr>
          <a:lstStyle/>
          <a:p>
            <a:pPr algn="ctr" latinLnBrk="0">
              <a:lnSpc>
                <a:spcPct val="90000"/>
              </a:lnSpc>
              <a:spcBef>
                <a:spcPct val="0"/>
              </a:spcBef>
              <a:spcAft>
                <a:spcPts val="600"/>
              </a:spcAft>
            </a:pPr>
            <a:r>
              <a:rPr lang="en-US" altLang="ko-KR" sz="1800" b="1" spc="-300" dirty="0">
                <a:ln>
                  <a:solidFill>
                    <a:schemeClr val="accent1">
                      <a:alpha val="1000"/>
                    </a:schemeClr>
                  </a:solidFill>
                </a:ln>
                <a:solidFill>
                  <a:schemeClr val="accent1"/>
                </a:solidFill>
                <a:latin typeface="+mj-lt"/>
                <a:ea typeface="+mj-ea"/>
                <a:cs typeface="+mj-cs"/>
              </a:rPr>
              <a:t>Multi-Omics Data </a:t>
            </a:r>
          </a:p>
          <a:p>
            <a:pPr algn="ctr" latinLnBrk="0">
              <a:lnSpc>
                <a:spcPct val="90000"/>
              </a:lnSpc>
              <a:spcBef>
                <a:spcPct val="0"/>
              </a:spcBef>
              <a:spcAft>
                <a:spcPts val="600"/>
              </a:spcAft>
            </a:pPr>
            <a:r>
              <a:rPr lang="en-US" altLang="ko-KR" sz="1800" b="1" spc="-300" dirty="0">
                <a:ln>
                  <a:solidFill>
                    <a:schemeClr val="accent1">
                      <a:alpha val="1000"/>
                    </a:schemeClr>
                  </a:solidFill>
                </a:ln>
                <a:solidFill>
                  <a:schemeClr val="accent1"/>
                </a:solidFill>
                <a:latin typeface="+mj-lt"/>
                <a:ea typeface="+mj-ea"/>
                <a:cs typeface="+mj-cs"/>
              </a:rPr>
              <a:t>Analysis Program</a:t>
            </a:r>
            <a:br>
              <a:rPr lang="en-US" altLang="ko-KR" sz="1800" b="1" spc="-300" dirty="0">
                <a:ln>
                  <a:solidFill>
                    <a:schemeClr val="accent1">
                      <a:alpha val="1000"/>
                    </a:schemeClr>
                  </a:solidFill>
                </a:ln>
                <a:solidFill>
                  <a:schemeClr val="accent1"/>
                </a:solidFill>
                <a:latin typeface="+mj-lt"/>
                <a:ea typeface="+mj-ea"/>
                <a:cs typeface="+mj-cs"/>
              </a:rPr>
            </a:br>
            <a:r>
              <a:rPr lang="en-US" altLang="ko-KR" sz="1800" b="1" spc="-300" dirty="0">
                <a:ln>
                  <a:solidFill>
                    <a:schemeClr val="accent1">
                      <a:alpha val="1000"/>
                    </a:schemeClr>
                  </a:solidFill>
                </a:ln>
                <a:solidFill>
                  <a:schemeClr val="accent1"/>
                </a:solidFill>
                <a:latin typeface="+mj-lt"/>
                <a:ea typeface="+mj-ea"/>
                <a:cs typeface="+mj-cs"/>
              </a:rPr>
              <a:t>Using Simulation</a:t>
            </a:r>
            <a:endParaRPr lang="ko-KR" altLang="en-US" sz="1800" b="1" spc="-300" dirty="0">
              <a:ln>
                <a:solidFill>
                  <a:schemeClr val="accent1">
                    <a:alpha val="1000"/>
                  </a:schemeClr>
                </a:solidFill>
              </a:ln>
              <a:solidFill>
                <a:schemeClr val="accent1"/>
              </a:solidFill>
              <a:latin typeface="+mj-lt"/>
              <a:ea typeface="+mj-ea"/>
              <a:cs typeface="+mj-cs"/>
            </a:endParaRPr>
          </a:p>
          <a:p>
            <a:r>
              <a:rPr lang="en-US" altLang="ko-KR" dirty="0">
                <a:solidFill>
                  <a:schemeClr val="accent1"/>
                </a:solidFill>
              </a:rPr>
              <a:t>		</a:t>
            </a:r>
            <a:endParaRPr lang="ko-KR" altLang="en-US" dirty="0">
              <a:solidFill>
                <a:schemeClr val="accent1"/>
              </a:solidFill>
            </a:endParaRPr>
          </a:p>
        </p:txBody>
      </p:sp>
      <p:sp>
        <p:nvSpPr>
          <p:cNvPr id="18" name="TextBox 17">
            <a:extLst>
              <a:ext uri="{FF2B5EF4-FFF2-40B4-BE49-F238E27FC236}">
                <a16:creationId xmlns:a16="http://schemas.microsoft.com/office/drawing/2014/main" id="{F5B646EC-5D82-3840-2F35-AB3E4ADDE848}"/>
              </a:ext>
            </a:extLst>
          </p:cNvPr>
          <p:cNvSpPr txBox="1"/>
          <p:nvPr/>
        </p:nvSpPr>
        <p:spPr>
          <a:xfrm>
            <a:off x="5351579" y="2225054"/>
            <a:ext cx="6260004" cy="646331"/>
          </a:xfrm>
          <a:prstGeom prst="rect">
            <a:avLst/>
          </a:prstGeom>
          <a:solidFill>
            <a:schemeClr val="bg1"/>
          </a:solidFill>
        </p:spPr>
        <p:txBody>
          <a:bodyPr wrap="square">
            <a:spAutoFit/>
          </a:bodyPr>
          <a:lstStyle/>
          <a:p>
            <a:pPr algn="l" latinLnBrk="1"/>
            <a:r>
              <a:rPr lang="en-US" altLang="ko-KR" b="0" i="0" dirty="0">
                <a:effectLst/>
                <a:latin typeface="Pretendard"/>
              </a:rPr>
              <a:t>Transforming tabular omics data into </a:t>
            </a:r>
            <a:r>
              <a:rPr lang="en-US" altLang="ko-KR" b="1" i="0" dirty="0">
                <a:effectLst/>
                <a:latin typeface="Pretendard"/>
              </a:rPr>
              <a:t>image-like representation</a:t>
            </a:r>
            <a:r>
              <a:rPr lang="en-US" altLang="ko-KR" b="1" dirty="0">
                <a:latin typeface="Pretendard"/>
              </a:rPr>
              <a:t> </a:t>
            </a:r>
            <a:r>
              <a:rPr lang="en-US" altLang="ko-KR" dirty="0">
                <a:latin typeface="Pretendard"/>
              </a:rPr>
              <a:t>to identify unknown associations using CNNs.</a:t>
            </a:r>
            <a:endParaRPr lang="en-US" altLang="ko-KR" b="0" i="0" dirty="0">
              <a:effectLst/>
              <a:latin typeface="Pretendard"/>
            </a:endParaRPr>
          </a:p>
        </p:txBody>
      </p:sp>
      <p:sp>
        <p:nvSpPr>
          <p:cNvPr id="20" name="TextBox 19">
            <a:extLst>
              <a:ext uri="{FF2B5EF4-FFF2-40B4-BE49-F238E27FC236}">
                <a16:creationId xmlns:a16="http://schemas.microsoft.com/office/drawing/2014/main" id="{0EA626B4-E51D-DEA5-9948-0B16FDE7DA1A}"/>
              </a:ext>
            </a:extLst>
          </p:cNvPr>
          <p:cNvSpPr txBox="1"/>
          <p:nvPr/>
        </p:nvSpPr>
        <p:spPr>
          <a:xfrm>
            <a:off x="5351579" y="3370875"/>
            <a:ext cx="6097508" cy="646331"/>
          </a:xfrm>
          <a:prstGeom prst="rect">
            <a:avLst/>
          </a:prstGeom>
          <a:solidFill>
            <a:schemeClr val="bg1"/>
          </a:solidFill>
        </p:spPr>
        <p:txBody>
          <a:bodyPr wrap="square">
            <a:spAutoFit/>
          </a:bodyPr>
          <a:lstStyle/>
          <a:p>
            <a:pPr algn="l" latinLnBrk="1"/>
            <a:r>
              <a:rPr lang="en-US" altLang="ko-KR" dirty="0">
                <a:latin typeface="Pretendard"/>
              </a:rPr>
              <a:t>Save computation time and Improve analysis accuracy </a:t>
            </a:r>
          </a:p>
          <a:p>
            <a:pPr algn="l" latinLnBrk="1"/>
            <a:r>
              <a:rPr lang="en-US" altLang="ko-KR" dirty="0">
                <a:latin typeface="Pretendard"/>
              </a:rPr>
              <a:t>by utilizing </a:t>
            </a:r>
            <a:r>
              <a:rPr lang="en-US" altLang="ko-KR" b="1" dirty="0">
                <a:latin typeface="Pretendard"/>
              </a:rPr>
              <a:t>transfer learning</a:t>
            </a:r>
            <a:r>
              <a:rPr lang="en-US" altLang="ko-KR" dirty="0">
                <a:latin typeface="Pretendard"/>
              </a:rPr>
              <a:t>.</a:t>
            </a:r>
            <a:endParaRPr lang="ko-KR" altLang="en-US" b="0" i="0" dirty="0">
              <a:effectLst/>
              <a:latin typeface="Pretendard"/>
            </a:endParaRPr>
          </a:p>
        </p:txBody>
      </p:sp>
      <p:sp>
        <p:nvSpPr>
          <p:cNvPr id="22" name="TextBox 21">
            <a:extLst>
              <a:ext uri="{FF2B5EF4-FFF2-40B4-BE49-F238E27FC236}">
                <a16:creationId xmlns:a16="http://schemas.microsoft.com/office/drawing/2014/main" id="{A81B21C0-9F4B-1979-1467-8CCC6F0DD034}"/>
              </a:ext>
            </a:extLst>
          </p:cNvPr>
          <p:cNvSpPr txBox="1"/>
          <p:nvPr/>
        </p:nvSpPr>
        <p:spPr>
          <a:xfrm>
            <a:off x="5400314" y="4521065"/>
            <a:ext cx="5981922" cy="646331"/>
          </a:xfrm>
          <a:prstGeom prst="rect">
            <a:avLst/>
          </a:prstGeom>
          <a:solidFill>
            <a:schemeClr val="bg1"/>
          </a:solidFill>
        </p:spPr>
        <p:txBody>
          <a:bodyPr wrap="square">
            <a:spAutoFit/>
          </a:bodyPr>
          <a:lstStyle/>
          <a:p>
            <a:pPr algn="l" latinLnBrk="1"/>
            <a:r>
              <a:rPr lang="en-US" altLang="ko-KR" b="0" i="0" dirty="0">
                <a:effectLst/>
                <a:latin typeface="Pretendard"/>
              </a:rPr>
              <a:t>Expected to achieve innovate results while </a:t>
            </a:r>
            <a:r>
              <a:rPr lang="en-US" altLang="ko-KR" b="1" i="0" dirty="0">
                <a:effectLst/>
                <a:latin typeface="Pretendard"/>
              </a:rPr>
              <a:t>overcoming</a:t>
            </a:r>
            <a:r>
              <a:rPr lang="en-US" altLang="ko-KR" b="0" i="0" dirty="0">
                <a:effectLst/>
                <a:latin typeface="Pretendard"/>
              </a:rPr>
              <a:t> </a:t>
            </a:r>
          </a:p>
          <a:p>
            <a:pPr algn="l" latinLnBrk="1"/>
            <a:r>
              <a:rPr lang="en-US" altLang="ko-KR" b="0" i="0" dirty="0">
                <a:effectLst/>
                <a:latin typeface="Pretendard"/>
              </a:rPr>
              <a:t>the limitations of traditional machine learning.</a:t>
            </a:r>
            <a:endParaRPr lang="ko-KR" altLang="en-US" b="0" i="0" dirty="0">
              <a:effectLst/>
              <a:latin typeface="Pretendard"/>
            </a:endParaRPr>
          </a:p>
        </p:txBody>
      </p:sp>
      <p:pic>
        <p:nvPicPr>
          <p:cNvPr id="17" name="Picture 26">
            <a:extLst>
              <a:ext uri="{FF2B5EF4-FFF2-40B4-BE49-F238E27FC236}">
                <a16:creationId xmlns:a16="http://schemas.microsoft.com/office/drawing/2014/main" id="{5CAA2E13-B454-6C4A-213B-928889AD6AE7}"/>
              </a:ext>
            </a:extLst>
          </p:cNvPr>
          <p:cNvPicPr>
            <a:picLocks noChangeAspect="1"/>
          </p:cNvPicPr>
          <p:nvPr/>
        </p:nvPicPr>
        <p:blipFill>
          <a:blip r:embed="rId6"/>
          <a:stretch>
            <a:fillRect/>
          </a:stretch>
        </p:blipFill>
        <p:spPr>
          <a:xfrm rot="18900000">
            <a:off x="4871384" y="5611859"/>
            <a:ext cx="343885" cy="360684"/>
          </a:xfrm>
          <a:prstGeom prst="rect">
            <a:avLst/>
          </a:prstGeom>
        </p:spPr>
      </p:pic>
      <p:sp>
        <p:nvSpPr>
          <p:cNvPr id="19" name="TextBox 18">
            <a:extLst>
              <a:ext uri="{FF2B5EF4-FFF2-40B4-BE49-F238E27FC236}">
                <a16:creationId xmlns:a16="http://schemas.microsoft.com/office/drawing/2014/main" id="{3F1A7E36-166A-0A1F-21BF-6BE15645FB8A}"/>
              </a:ext>
            </a:extLst>
          </p:cNvPr>
          <p:cNvSpPr txBox="1"/>
          <p:nvPr/>
        </p:nvSpPr>
        <p:spPr>
          <a:xfrm>
            <a:off x="5413691" y="5473838"/>
            <a:ext cx="6096000" cy="646331"/>
          </a:xfrm>
          <a:prstGeom prst="rect">
            <a:avLst/>
          </a:prstGeom>
          <a:noFill/>
        </p:spPr>
        <p:txBody>
          <a:bodyPr wrap="square">
            <a:spAutoFit/>
          </a:bodyPr>
          <a:lstStyle/>
          <a:p>
            <a:pPr algn="l"/>
            <a:r>
              <a:rPr lang="en-US" altLang="ko-KR" b="1" i="0" dirty="0">
                <a:effectLst/>
                <a:highlight>
                  <a:srgbClr val="FFFFFF"/>
                </a:highlight>
                <a:latin typeface="Pretendard"/>
              </a:rPr>
              <a:t>Cost reduction </a:t>
            </a:r>
            <a:r>
              <a:rPr lang="en-US" altLang="ko-KR" b="0" i="0" dirty="0">
                <a:effectLst/>
                <a:highlight>
                  <a:srgbClr val="FFFFFF"/>
                </a:highlight>
                <a:latin typeface="Pretendard"/>
              </a:rPr>
              <a:t>for data collection and model selection through data simulation.</a:t>
            </a:r>
            <a:endParaRPr lang="ko-KR" altLang="en-US" b="0" i="0" dirty="0">
              <a:effectLst/>
              <a:highlight>
                <a:srgbClr val="FFFFFF"/>
              </a:highlight>
              <a:latin typeface="Pretendard"/>
            </a:endParaRPr>
          </a:p>
        </p:txBody>
      </p:sp>
      <p:sp>
        <p:nvSpPr>
          <p:cNvPr id="21" name="TextBox 20">
            <a:extLst>
              <a:ext uri="{FF2B5EF4-FFF2-40B4-BE49-F238E27FC236}">
                <a16:creationId xmlns:a16="http://schemas.microsoft.com/office/drawing/2014/main" id="{2C5A6F0F-7348-B646-FDAF-BA28F0C4D1A4}"/>
              </a:ext>
            </a:extLst>
          </p:cNvPr>
          <p:cNvSpPr txBox="1"/>
          <p:nvPr/>
        </p:nvSpPr>
        <p:spPr>
          <a:xfrm>
            <a:off x="4889792" y="5617592"/>
            <a:ext cx="498207" cy="338554"/>
          </a:xfrm>
          <a:prstGeom prst="rect">
            <a:avLst/>
          </a:prstGeom>
          <a:noFill/>
        </p:spPr>
        <p:txBody>
          <a:bodyPr wrap="square" rtlCol="0">
            <a:spAutoFit/>
          </a:bodyPr>
          <a:lstStyle/>
          <a:p>
            <a:r>
              <a:rPr lang="en-US" altLang="ko-KR" sz="1600" dirty="0">
                <a:solidFill>
                  <a:schemeClr val="bg1"/>
                </a:solidFill>
              </a:rPr>
              <a:t>4</a:t>
            </a:r>
            <a:endParaRPr lang="ko-KR" altLang="en-US" sz="1600" dirty="0">
              <a:solidFill>
                <a:schemeClr val="bg1"/>
              </a:solidFill>
            </a:endParaRPr>
          </a:p>
        </p:txBody>
      </p:sp>
      <p:pic>
        <p:nvPicPr>
          <p:cNvPr id="23" name="Picture 16">
            <a:extLst>
              <a:ext uri="{FF2B5EF4-FFF2-40B4-BE49-F238E27FC236}">
                <a16:creationId xmlns:a16="http://schemas.microsoft.com/office/drawing/2014/main" id="{8ED0FE45-E6A4-42AD-6CD0-C4BF29696627}"/>
              </a:ext>
            </a:extLst>
          </p:cNvPr>
          <p:cNvPicPr>
            <a:picLocks noChangeAspect="1"/>
          </p:cNvPicPr>
          <p:nvPr/>
        </p:nvPicPr>
        <p:blipFill>
          <a:blip r:embed="rId5"/>
          <a:stretch>
            <a:fillRect/>
          </a:stretch>
        </p:blipFill>
        <p:spPr>
          <a:xfrm>
            <a:off x="4811614" y="5368949"/>
            <a:ext cx="6215657" cy="8091"/>
          </a:xfrm>
          <a:prstGeom prst="rect">
            <a:avLst/>
          </a:prstGeom>
        </p:spPr>
      </p:pic>
    </p:spTree>
    <p:extLst>
      <p:ext uri="{BB962C8B-B14F-4D97-AF65-F5344CB8AC3E}">
        <p14:creationId xmlns:p14="http://schemas.microsoft.com/office/powerpoint/2010/main" val="919866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오른쪽 대괄호 49">
            <a:extLst>
              <a:ext uri="{FF2B5EF4-FFF2-40B4-BE49-F238E27FC236}">
                <a16:creationId xmlns:a16="http://schemas.microsoft.com/office/drawing/2014/main" id="{7D3D3A38-CEC6-9285-3B44-A415991CF78B}"/>
              </a:ext>
            </a:extLst>
          </p:cNvPr>
          <p:cNvSpPr/>
          <p:nvPr/>
        </p:nvSpPr>
        <p:spPr>
          <a:xfrm rot="5400000" flipV="1">
            <a:off x="5960930" y="648007"/>
            <a:ext cx="270139" cy="11031167"/>
          </a:xfrm>
          <a:prstGeom prst="rightBracket">
            <a:avLst>
              <a:gd name="adj" fmla="val 0"/>
            </a:avLst>
          </a:prstGeom>
          <a:ln w="19050">
            <a:solidFill>
              <a:srgbClr val="2A2A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sp>
        <p:nvSpPr>
          <p:cNvPr id="51" name="오른쪽 대괄호 50">
            <a:extLst>
              <a:ext uri="{FF2B5EF4-FFF2-40B4-BE49-F238E27FC236}">
                <a16:creationId xmlns:a16="http://schemas.microsoft.com/office/drawing/2014/main" id="{A8224901-AB03-596E-721F-0727711E78EA}"/>
              </a:ext>
            </a:extLst>
          </p:cNvPr>
          <p:cNvSpPr/>
          <p:nvPr/>
        </p:nvSpPr>
        <p:spPr>
          <a:xfrm rot="16200000">
            <a:off x="5960930" y="-4821175"/>
            <a:ext cx="270139" cy="11031167"/>
          </a:xfrm>
          <a:prstGeom prst="rightBracket">
            <a:avLst>
              <a:gd name="adj" fmla="val 0"/>
            </a:avLst>
          </a:prstGeom>
          <a:ln w="15875">
            <a:solidFill>
              <a:srgbClr val="2A2A2A"/>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ea typeface="Noto Sans KR Regular" panose="020B0500000000000000" pitchFamily="34" charset="-127"/>
            </a:endParaRPr>
          </a:p>
        </p:txBody>
      </p:sp>
      <p:grpSp>
        <p:nvGrpSpPr>
          <p:cNvPr id="41" name="그룹 40">
            <a:extLst>
              <a:ext uri="{FF2B5EF4-FFF2-40B4-BE49-F238E27FC236}">
                <a16:creationId xmlns:a16="http://schemas.microsoft.com/office/drawing/2014/main" id="{EFBFC04F-A8DB-2A7F-D228-150B9FA7770A}"/>
              </a:ext>
            </a:extLst>
          </p:cNvPr>
          <p:cNvGrpSpPr/>
          <p:nvPr/>
        </p:nvGrpSpPr>
        <p:grpSpPr>
          <a:xfrm>
            <a:off x="1310470" y="3448355"/>
            <a:ext cx="9406611" cy="2720400"/>
            <a:chOff x="784945" y="2921000"/>
            <a:chExt cx="10267915" cy="3782068"/>
          </a:xfrm>
        </p:grpSpPr>
        <p:pic>
          <p:nvPicPr>
            <p:cNvPr id="17" name="Picture 6">
              <a:extLst>
                <a:ext uri="{FF2B5EF4-FFF2-40B4-BE49-F238E27FC236}">
                  <a16:creationId xmlns:a16="http://schemas.microsoft.com/office/drawing/2014/main" id="{6FEBFD92-8734-A12D-A663-10BFC672DBE0}"/>
                </a:ext>
              </a:extLst>
            </p:cNvPr>
            <p:cNvPicPr>
              <a:picLocks noChangeAspect="1"/>
            </p:cNvPicPr>
            <p:nvPr/>
          </p:nvPicPr>
          <p:blipFill>
            <a:blip r:embed="rId2"/>
            <a:stretch>
              <a:fillRect/>
            </a:stretch>
          </p:blipFill>
          <p:spPr>
            <a:xfrm>
              <a:off x="1123627" y="3449722"/>
              <a:ext cx="9929233" cy="136357"/>
            </a:xfrm>
            <a:prstGeom prst="rect">
              <a:avLst/>
            </a:prstGeom>
          </p:spPr>
        </p:pic>
        <p:sp>
          <p:nvSpPr>
            <p:cNvPr id="19" name="TextBox 8">
              <a:extLst>
                <a:ext uri="{FF2B5EF4-FFF2-40B4-BE49-F238E27FC236}">
                  <a16:creationId xmlns:a16="http://schemas.microsoft.com/office/drawing/2014/main" id="{53CA568D-35F3-D27A-E945-26E2C6419DAE}"/>
                </a:ext>
              </a:extLst>
            </p:cNvPr>
            <p:cNvSpPr txBox="1"/>
            <p:nvPr/>
          </p:nvSpPr>
          <p:spPr>
            <a:xfrm>
              <a:off x="784945" y="3663001"/>
              <a:ext cx="2794001" cy="206561"/>
            </a:xfrm>
            <a:prstGeom prst="rect">
              <a:avLst/>
            </a:prstGeom>
          </p:spPr>
          <p:txBody>
            <a:bodyPr lIns="0" tIns="0" rIns="0" bIns="0" rtlCol="0" anchor="ctr"/>
            <a:lstStyle/>
            <a:p>
              <a:pPr lvl="0" algn="ctr">
                <a:lnSpc>
                  <a:spcPct val="145250"/>
                </a:lnSpc>
              </a:pPr>
              <a:r>
                <a:rPr lang="en-US" altLang="ko-KR" sz="1267" spc="-67" dirty="0">
                  <a:solidFill>
                    <a:srgbClr val="E3401F"/>
                  </a:solidFill>
                  <a:latin typeface="Gmarket Sans Bold"/>
                </a:rPr>
                <a:t>Multi-Omics data simulation</a:t>
              </a:r>
              <a:endParaRPr lang="en-US" sz="1267" spc="-67" dirty="0">
                <a:solidFill>
                  <a:srgbClr val="E3401F"/>
                </a:solidFill>
                <a:latin typeface="Gmarket Sans Bold"/>
              </a:endParaRPr>
            </a:p>
          </p:txBody>
        </p:sp>
        <p:pic>
          <p:nvPicPr>
            <p:cNvPr id="21" name="Picture 9">
              <a:extLst>
                <a:ext uri="{FF2B5EF4-FFF2-40B4-BE49-F238E27FC236}">
                  <a16:creationId xmlns:a16="http://schemas.microsoft.com/office/drawing/2014/main" id="{54B2EB73-F7A0-E378-7D6E-B66B77131338}"/>
                </a:ext>
              </a:extLst>
            </p:cNvPr>
            <p:cNvPicPr>
              <a:picLocks noChangeAspect="1"/>
            </p:cNvPicPr>
            <p:nvPr/>
          </p:nvPicPr>
          <p:blipFill>
            <a:blip r:embed="rId3"/>
            <a:stretch>
              <a:fillRect/>
            </a:stretch>
          </p:blipFill>
          <p:spPr>
            <a:xfrm>
              <a:off x="2038027" y="3437467"/>
              <a:ext cx="152400" cy="152400"/>
            </a:xfrm>
            <a:prstGeom prst="rect">
              <a:avLst/>
            </a:prstGeom>
          </p:spPr>
        </p:pic>
        <p:sp>
          <p:nvSpPr>
            <p:cNvPr id="23" name="TextBox 11">
              <a:extLst>
                <a:ext uri="{FF2B5EF4-FFF2-40B4-BE49-F238E27FC236}">
                  <a16:creationId xmlns:a16="http://schemas.microsoft.com/office/drawing/2014/main" id="{28A9560E-CEFC-FE9A-FBFE-9C8EDF5DBFC2}"/>
                </a:ext>
              </a:extLst>
            </p:cNvPr>
            <p:cNvSpPr txBox="1"/>
            <p:nvPr/>
          </p:nvSpPr>
          <p:spPr>
            <a:xfrm>
              <a:off x="2940227" y="3084174"/>
              <a:ext cx="2056995" cy="156253"/>
            </a:xfrm>
            <a:prstGeom prst="rect">
              <a:avLst/>
            </a:prstGeom>
          </p:spPr>
          <p:txBody>
            <a:bodyPr lIns="0" tIns="0" rIns="0" bIns="0" rtlCol="0" anchor="ctr"/>
            <a:lstStyle/>
            <a:p>
              <a:pPr lvl="0" algn="ctr">
                <a:lnSpc>
                  <a:spcPct val="145250"/>
                </a:lnSpc>
              </a:pPr>
              <a:r>
                <a:rPr lang="en-US" sz="1267" spc="-67" dirty="0">
                  <a:solidFill>
                    <a:srgbClr val="2FA599"/>
                  </a:solidFill>
                  <a:latin typeface="Gmarket Sans Bold"/>
                </a:rPr>
                <a:t>Transformation into image-like</a:t>
              </a:r>
            </a:p>
          </p:txBody>
        </p:sp>
        <p:pic>
          <p:nvPicPr>
            <p:cNvPr id="24" name="Picture 12">
              <a:extLst>
                <a:ext uri="{FF2B5EF4-FFF2-40B4-BE49-F238E27FC236}">
                  <a16:creationId xmlns:a16="http://schemas.microsoft.com/office/drawing/2014/main" id="{915EEE43-16CC-5DA3-FB57-A6D3D3E6BE58}"/>
                </a:ext>
              </a:extLst>
            </p:cNvPr>
            <p:cNvPicPr>
              <a:picLocks noChangeAspect="1"/>
            </p:cNvPicPr>
            <p:nvPr/>
          </p:nvPicPr>
          <p:blipFill>
            <a:blip r:embed="rId4"/>
            <a:stretch>
              <a:fillRect/>
            </a:stretch>
          </p:blipFill>
          <p:spPr>
            <a:xfrm>
              <a:off x="3745215" y="3445933"/>
              <a:ext cx="152400" cy="152400"/>
            </a:xfrm>
            <a:prstGeom prst="rect">
              <a:avLst/>
            </a:prstGeom>
          </p:spPr>
        </p:pic>
        <p:sp>
          <p:nvSpPr>
            <p:cNvPr id="25" name="TextBox 14">
              <a:extLst>
                <a:ext uri="{FF2B5EF4-FFF2-40B4-BE49-F238E27FC236}">
                  <a16:creationId xmlns:a16="http://schemas.microsoft.com/office/drawing/2014/main" id="{F56E03CE-A417-5E43-9971-57365D784149}"/>
                </a:ext>
              </a:extLst>
            </p:cNvPr>
            <p:cNvSpPr txBox="1"/>
            <p:nvPr/>
          </p:nvSpPr>
          <p:spPr>
            <a:xfrm>
              <a:off x="4777802" y="3695323"/>
              <a:ext cx="2057080" cy="152400"/>
            </a:xfrm>
            <a:prstGeom prst="rect">
              <a:avLst/>
            </a:prstGeom>
          </p:spPr>
          <p:txBody>
            <a:bodyPr lIns="0" tIns="0" rIns="0" bIns="0" rtlCol="0" anchor="ctr"/>
            <a:lstStyle/>
            <a:p>
              <a:pPr lvl="0" algn="ctr">
                <a:lnSpc>
                  <a:spcPct val="145250"/>
                </a:lnSpc>
              </a:pPr>
              <a:r>
                <a:rPr lang="en-US" altLang="ko-KR" sz="1267" spc="-67" dirty="0">
                  <a:solidFill>
                    <a:srgbClr val="358A3C"/>
                  </a:solidFill>
                  <a:latin typeface="Gmarket Sans Bold"/>
                </a:rPr>
                <a:t>Transfer Learning</a:t>
              </a:r>
              <a:r>
                <a:rPr lang="ko-KR" altLang="en-US" sz="1267" spc="-67" dirty="0">
                  <a:solidFill>
                    <a:srgbClr val="358A3C"/>
                  </a:solidFill>
                  <a:latin typeface="Gmarket Sans Bold"/>
                </a:rPr>
                <a:t> </a:t>
              </a:r>
              <a:r>
                <a:rPr lang="en-US" altLang="ko-KR" sz="1267" spc="-67" dirty="0">
                  <a:solidFill>
                    <a:srgbClr val="358A3C"/>
                  </a:solidFill>
                  <a:latin typeface="Gmarket Sans Bold"/>
                </a:rPr>
                <a:t>| ResNet50</a:t>
              </a:r>
              <a:endParaRPr lang="en-US" sz="1267" spc="-67" dirty="0">
                <a:solidFill>
                  <a:srgbClr val="358A3C"/>
                </a:solidFill>
                <a:latin typeface="Gmarket Sans Bold"/>
              </a:endParaRPr>
            </a:p>
          </p:txBody>
        </p:sp>
        <p:pic>
          <p:nvPicPr>
            <p:cNvPr id="26" name="Picture 15">
              <a:extLst>
                <a:ext uri="{FF2B5EF4-FFF2-40B4-BE49-F238E27FC236}">
                  <a16:creationId xmlns:a16="http://schemas.microsoft.com/office/drawing/2014/main" id="{4F2EB09D-236B-B04C-8623-F01D5B3A13FE}"/>
                </a:ext>
              </a:extLst>
            </p:cNvPr>
            <p:cNvPicPr>
              <a:picLocks noChangeAspect="1"/>
            </p:cNvPicPr>
            <p:nvPr/>
          </p:nvPicPr>
          <p:blipFill>
            <a:blip r:embed="rId5"/>
            <a:stretch>
              <a:fillRect/>
            </a:stretch>
          </p:blipFill>
          <p:spPr>
            <a:xfrm>
              <a:off x="5746427" y="3437467"/>
              <a:ext cx="152400" cy="152400"/>
            </a:xfrm>
            <a:prstGeom prst="rect">
              <a:avLst/>
            </a:prstGeom>
          </p:spPr>
        </p:pic>
        <p:sp>
          <p:nvSpPr>
            <p:cNvPr id="27" name="TextBox 17">
              <a:extLst>
                <a:ext uri="{FF2B5EF4-FFF2-40B4-BE49-F238E27FC236}">
                  <a16:creationId xmlns:a16="http://schemas.microsoft.com/office/drawing/2014/main" id="{217C10CE-413A-A4AB-0137-7BE6C8EB4894}"/>
                </a:ext>
              </a:extLst>
            </p:cNvPr>
            <p:cNvSpPr txBox="1"/>
            <p:nvPr/>
          </p:nvSpPr>
          <p:spPr>
            <a:xfrm>
              <a:off x="6790631" y="3084174"/>
              <a:ext cx="2147538" cy="163042"/>
            </a:xfrm>
            <a:prstGeom prst="rect">
              <a:avLst/>
            </a:prstGeom>
          </p:spPr>
          <p:txBody>
            <a:bodyPr lIns="0" tIns="0" rIns="0" bIns="0" rtlCol="0" anchor="ctr"/>
            <a:lstStyle/>
            <a:p>
              <a:pPr lvl="0" algn="ctr">
                <a:lnSpc>
                  <a:spcPct val="145250"/>
                </a:lnSpc>
              </a:pPr>
              <a:r>
                <a:rPr lang="en-US" altLang="ko-KR" sz="1267" spc="-67" dirty="0">
                  <a:solidFill>
                    <a:srgbClr val="FFB352"/>
                  </a:solidFill>
                  <a:latin typeface="Gmarket Sans Bold"/>
                </a:rPr>
                <a:t>Extraction variables of interest</a:t>
              </a:r>
              <a:endParaRPr lang="en-US" sz="1267" spc="-67" dirty="0">
                <a:solidFill>
                  <a:srgbClr val="FFB352"/>
                </a:solidFill>
                <a:latin typeface="Gmarket Sans Bold"/>
              </a:endParaRPr>
            </a:p>
          </p:txBody>
        </p:sp>
        <p:pic>
          <p:nvPicPr>
            <p:cNvPr id="28" name="Picture 18">
              <a:extLst>
                <a:ext uri="{FF2B5EF4-FFF2-40B4-BE49-F238E27FC236}">
                  <a16:creationId xmlns:a16="http://schemas.microsoft.com/office/drawing/2014/main" id="{D1A83191-B497-030F-D616-5CD2DB329A30}"/>
                </a:ext>
              </a:extLst>
            </p:cNvPr>
            <p:cNvPicPr>
              <a:picLocks noChangeAspect="1"/>
            </p:cNvPicPr>
            <p:nvPr/>
          </p:nvPicPr>
          <p:blipFill>
            <a:blip r:embed="rId6"/>
            <a:stretch>
              <a:fillRect/>
            </a:stretch>
          </p:blipFill>
          <p:spPr>
            <a:xfrm>
              <a:off x="7778427" y="3445933"/>
              <a:ext cx="152400" cy="152400"/>
            </a:xfrm>
            <a:prstGeom prst="rect">
              <a:avLst/>
            </a:prstGeom>
          </p:spPr>
        </p:pic>
        <p:pic>
          <p:nvPicPr>
            <p:cNvPr id="29" name="Picture 19">
              <a:extLst>
                <a:ext uri="{FF2B5EF4-FFF2-40B4-BE49-F238E27FC236}">
                  <a16:creationId xmlns:a16="http://schemas.microsoft.com/office/drawing/2014/main" id="{AF574C09-B0EB-F965-4CA8-4CA2C81485A2}"/>
                </a:ext>
              </a:extLst>
            </p:cNvPr>
            <p:cNvPicPr>
              <a:picLocks noChangeAspect="1"/>
            </p:cNvPicPr>
            <p:nvPr/>
          </p:nvPicPr>
          <p:blipFill>
            <a:blip r:embed="rId7"/>
            <a:stretch>
              <a:fillRect/>
            </a:stretch>
          </p:blipFill>
          <p:spPr>
            <a:xfrm>
              <a:off x="1682427" y="3894667"/>
              <a:ext cx="889000" cy="169333"/>
            </a:xfrm>
            <a:prstGeom prst="rect">
              <a:avLst/>
            </a:prstGeom>
          </p:spPr>
        </p:pic>
        <p:pic>
          <p:nvPicPr>
            <p:cNvPr id="30" name="Picture 20">
              <a:extLst>
                <a:ext uri="{FF2B5EF4-FFF2-40B4-BE49-F238E27FC236}">
                  <a16:creationId xmlns:a16="http://schemas.microsoft.com/office/drawing/2014/main" id="{7D4E34E3-B317-CABE-D2D5-1964655E1F89}"/>
                </a:ext>
              </a:extLst>
            </p:cNvPr>
            <p:cNvPicPr>
              <a:picLocks noChangeAspect="1"/>
            </p:cNvPicPr>
            <p:nvPr/>
          </p:nvPicPr>
          <p:blipFill>
            <a:blip r:embed="rId8"/>
            <a:stretch>
              <a:fillRect/>
            </a:stretch>
          </p:blipFill>
          <p:spPr>
            <a:xfrm>
              <a:off x="5390827" y="3894667"/>
              <a:ext cx="889000" cy="169333"/>
            </a:xfrm>
            <a:prstGeom prst="rect">
              <a:avLst/>
            </a:prstGeom>
          </p:spPr>
        </p:pic>
        <p:pic>
          <p:nvPicPr>
            <p:cNvPr id="31" name="Picture 21">
              <a:extLst>
                <a:ext uri="{FF2B5EF4-FFF2-40B4-BE49-F238E27FC236}">
                  <a16:creationId xmlns:a16="http://schemas.microsoft.com/office/drawing/2014/main" id="{8E7F22FD-931B-AF3E-D81C-B38183B54FFA}"/>
                </a:ext>
              </a:extLst>
            </p:cNvPr>
            <p:cNvPicPr>
              <a:picLocks noChangeAspect="1"/>
            </p:cNvPicPr>
            <p:nvPr/>
          </p:nvPicPr>
          <p:blipFill>
            <a:blip r:embed="rId9"/>
            <a:stretch>
              <a:fillRect/>
            </a:stretch>
          </p:blipFill>
          <p:spPr>
            <a:xfrm>
              <a:off x="3381148" y="2921000"/>
              <a:ext cx="889000" cy="169333"/>
            </a:xfrm>
            <a:prstGeom prst="rect">
              <a:avLst/>
            </a:prstGeom>
          </p:spPr>
        </p:pic>
        <p:pic>
          <p:nvPicPr>
            <p:cNvPr id="32" name="Picture 22">
              <a:extLst>
                <a:ext uri="{FF2B5EF4-FFF2-40B4-BE49-F238E27FC236}">
                  <a16:creationId xmlns:a16="http://schemas.microsoft.com/office/drawing/2014/main" id="{9AB4A3EA-A4DF-60C6-1B19-5D721E7046F8}"/>
                </a:ext>
              </a:extLst>
            </p:cNvPr>
            <p:cNvPicPr>
              <a:picLocks noChangeAspect="1"/>
            </p:cNvPicPr>
            <p:nvPr/>
          </p:nvPicPr>
          <p:blipFill>
            <a:blip r:embed="rId10"/>
            <a:stretch>
              <a:fillRect/>
            </a:stretch>
          </p:blipFill>
          <p:spPr>
            <a:xfrm>
              <a:off x="7372027" y="2921000"/>
              <a:ext cx="889000" cy="169333"/>
            </a:xfrm>
            <a:prstGeom prst="rect">
              <a:avLst/>
            </a:prstGeom>
          </p:spPr>
        </p:pic>
        <p:sp>
          <p:nvSpPr>
            <p:cNvPr id="33" name="TextBox 8">
              <a:extLst>
                <a:ext uri="{FF2B5EF4-FFF2-40B4-BE49-F238E27FC236}">
                  <a16:creationId xmlns:a16="http://schemas.microsoft.com/office/drawing/2014/main" id="{AD3A4A19-EF9D-57EB-0CFF-05D1A49E02DD}"/>
                </a:ext>
              </a:extLst>
            </p:cNvPr>
            <p:cNvSpPr txBox="1"/>
            <p:nvPr/>
          </p:nvSpPr>
          <p:spPr>
            <a:xfrm>
              <a:off x="9155506" y="3686854"/>
              <a:ext cx="1363133" cy="194733"/>
            </a:xfrm>
            <a:prstGeom prst="rect">
              <a:avLst/>
            </a:prstGeom>
          </p:spPr>
          <p:txBody>
            <a:bodyPr lIns="0" tIns="0" rIns="0" bIns="0" rtlCol="0" anchor="ctr"/>
            <a:lstStyle/>
            <a:p>
              <a:pPr lvl="0" algn="ctr">
                <a:lnSpc>
                  <a:spcPct val="145250"/>
                </a:lnSpc>
              </a:pPr>
              <a:r>
                <a:rPr lang="en-US" altLang="ko-KR" sz="1267" spc="-67" dirty="0">
                  <a:solidFill>
                    <a:srgbClr val="E3401F"/>
                  </a:solidFill>
                  <a:latin typeface="Gmarket Sans Bold"/>
                </a:rPr>
                <a:t>Network Analysis</a:t>
              </a:r>
              <a:endParaRPr lang="en-US" sz="1267" spc="-67" dirty="0">
                <a:solidFill>
                  <a:srgbClr val="E3401F"/>
                </a:solidFill>
                <a:latin typeface="Gmarket Sans Bold"/>
              </a:endParaRPr>
            </a:p>
          </p:txBody>
        </p:sp>
        <p:pic>
          <p:nvPicPr>
            <p:cNvPr id="34" name="Picture 9">
              <a:extLst>
                <a:ext uri="{FF2B5EF4-FFF2-40B4-BE49-F238E27FC236}">
                  <a16:creationId xmlns:a16="http://schemas.microsoft.com/office/drawing/2014/main" id="{8166F767-5687-A877-D495-3B1399172C87}"/>
                </a:ext>
              </a:extLst>
            </p:cNvPr>
            <p:cNvPicPr>
              <a:picLocks noChangeAspect="1"/>
            </p:cNvPicPr>
            <p:nvPr/>
          </p:nvPicPr>
          <p:blipFill>
            <a:blip r:embed="rId3"/>
            <a:stretch>
              <a:fillRect/>
            </a:stretch>
          </p:blipFill>
          <p:spPr>
            <a:xfrm>
              <a:off x="9765106" y="3429000"/>
              <a:ext cx="152400" cy="152400"/>
            </a:xfrm>
            <a:prstGeom prst="rect">
              <a:avLst/>
            </a:prstGeom>
          </p:spPr>
        </p:pic>
        <p:pic>
          <p:nvPicPr>
            <p:cNvPr id="35" name="Picture 19">
              <a:extLst>
                <a:ext uri="{FF2B5EF4-FFF2-40B4-BE49-F238E27FC236}">
                  <a16:creationId xmlns:a16="http://schemas.microsoft.com/office/drawing/2014/main" id="{C70CFAB3-611C-7FA3-E5AD-28507469AD88}"/>
                </a:ext>
              </a:extLst>
            </p:cNvPr>
            <p:cNvPicPr>
              <a:picLocks noChangeAspect="1"/>
            </p:cNvPicPr>
            <p:nvPr/>
          </p:nvPicPr>
          <p:blipFill>
            <a:blip r:embed="rId7"/>
            <a:stretch>
              <a:fillRect/>
            </a:stretch>
          </p:blipFill>
          <p:spPr>
            <a:xfrm>
              <a:off x="9409506" y="3886200"/>
              <a:ext cx="889000" cy="169333"/>
            </a:xfrm>
            <a:prstGeom prst="rect">
              <a:avLst/>
            </a:prstGeom>
          </p:spPr>
        </p:pic>
        <p:pic>
          <p:nvPicPr>
            <p:cNvPr id="36" name="그림 35">
              <a:extLst>
                <a:ext uri="{FF2B5EF4-FFF2-40B4-BE49-F238E27FC236}">
                  <a16:creationId xmlns:a16="http://schemas.microsoft.com/office/drawing/2014/main" id="{618AAC2E-3076-7FB5-D992-F8D71AB2E721}"/>
                </a:ext>
              </a:extLst>
            </p:cNvPr>
            <p:cNvPicPr>
              <a:picLocks noChangeAspect="1"/>
            </p:cNvPicPr>
            <p:nvPr/>
          </p:nvPicPr>
          <p:blipFill>
            <a:blip r:embed="rId11"/>
            <a:stretch>
              <a:fillRect/>
            </a:stretch>
          </p:blipFill>
          <p:spPr>
            <a:xfrm>
              <a:off x="1639324" y="4160970"/>
              <a:ext cx="1008302" cy="2542098"/>
            </a:xfrm>
            <a:prstGeom prst="rect">
              <a:avLst/>
            </a:prstGeom>
          </p:spPr>
        </p:pic>
      </p:grpSp>
      <p:pic>
        <p:nvPicPr>
          <p:cNvPr id="44" name="Picture 24">
            <a:extLst>
              <a:ext uri="{FF2B5EF4-FFF2-40B4-BE49-F238E27FC236}">
                <a16:creationId xmlns:a16="http://schemas.microsoft.com/office/drawing/2014/main" id="{7CE1DC0C-2FF0-6C95-DC6F-648ADD15F68F}"/>
              </a:ext>
            </a:extLst>
          </p:cNvPr>
          <p:cNvPicPr>
            <a:picLocks noChangeAspect="1"/>
          </p:cNvPicPr>
          <p:nvPr/>
        </p:nvPicPr>
        <p:blipFill>
          <a:blip r:embed="rId12"/>
          <a:stretch>
            <a:fillRect/>
          </a:stretch>
        </p:blipFill>
        <p:spPr>
          <a:xfrm>
            <a:off x="2750951" y="824766"/>
            <a:ext cx="6950990" cy="331021"/>
          </a:xfrm>
          <a:prstGeom prst="rect">
            <a:avLst/>
          </a:prstGeom>
        </p:spPr>
      </p:pic>
      <p:sp>
        <p:nvSpPr>
          <p:cNvPr id="45" name="TextBox 44">
            <a:extLst>
              <a:ext uri="{FF2B5EF4-FFF2-40B4-BE49-F238E27FC236}">
                <a16:creationId xmlns:a16="http://schemas.microsoft.com/office/drawing/2014/main" id="{F0015FEE-51E2-105C-37B7-0CAF3044AA8D}"/>
              </a:ext>
            </a:extLst>
          </p:cNvPr>
          <p:cNvSpPr txBox="1"/>
          <p:nvPr/>
        </p:nvSpPr>
        <p:spPr>
          <a:xfrm>
            <a:off x="3016904" y="744006"/>
            <a:ext cx="6424145" cy="815026"/>
          </a:xfrm>
          <a:prstGeom prst="rect">
            <a:avLst/>
          </a:prstGeom>
          <a:noFill/>
        </p:spPr>
        <p:txBody>
          <a:bodyPr wrap="square" lIns="54000" tIns="18000" rIns="54000" bIns="18000" rtlCol="0">
            <a:spAutoFit/>
          </a:bodyPr>
          <a:lstStyle/>
          <a:p>
            <a:pPr algn="ctr" latinLnBrk="0">
              <a:lnSpc>
                <a:spcPct val="90000"/>
              </a:lnSpc>
              <a:spcBef>
                <a:spcPct val="0"/>
              </a:spcBef>
              <a:spcAft>
                <a:spcPts val="600"/>
              </a:spcAft>
            </a:pPr>
            <a:r>
              <a:rPr lang="en-US" altLang="ko-KR" sz="2400" b="1" spc="-300" dirty="0">
                <a:ln>
                  <a:solidFill>
                    <a:schemeClr val="accent1">
                      <a:alpha val="1000"/>
                    </a:schemeClr>
                  </a:solidFill>
                </a:ln>
                <a:latin typeface="+mj-lt"/>
                <a:ea typeface="+mj-ea"/>
                <a:cs typeface="+mj-cs"/>
              </a:rPr>
              <a:t>Multi-Omics Data  Analysis Program Using Simulation</a:t>
            </a:r>
            <a:endParaRPr lang="ko-KR" altLang="en-US" sz="2400" b="1" spc="-300" dirty="0">
              <a:ln>
                <a:solidFill>
                  <a:schemeClr val="accent1">
                    <a:alpha val="1000"/>
                  </a:schemeClr>
                </a:solidFill>
              </a:ln>
              <a:latin typeface="+mj-lt"/>
              <a:ea typeface="+mj-ea"/>
              <a:cs typeface="+mj-cs"/>
            </a:endParaRPr>
          </a:p>
          <a:p>
            <a:r>
              <a:rPr lang="en-US" altLang="ko-KR" sz="2400" dirty="0"/>
              <a:t>		</a:t>
            </a:r>
            <a:endParaRPr lang="ko-KR" altLang="en-US" sz="2400" dirty="0"/>
          </a:p>
        </p:txBody>
      </p:sp>
      <p:pic>
        <p:nvPicPr>
          <p:cNvPr id="47" name="그림 46">
            <a:extLst>
              <a:ext uri="{FF2B5EF4-FFF2-40B4-BE49-F238E27FC236}">
                <a16:creationId xmlns:a16="http://schemas.microsoft.com/office/drawing/2014/main" id="{A8A38B6F-9E5A-8D30-DDBC-53981550FA22}"/>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3120368" y="1268621"/>
            <a:ext cx="1990266" cy="2190280"/>
          </a:xfrm>
          <a:prstGeom prst="rect">
            <a:avLst/>
          </a:prstGeom>
        </p:spPr>
      </p:pic>
      <p:pic>
        <p:nvPicPr>
          <p:cNvPr id="49" name="그림 48">
            <a:extLst>
              <a:ext uri="{FF2B5EF4-FFF2-40B4-BE49-F238E27FC236}">
                <a16:creationId xmlns:a16="http://schemas.microsoft.com/office/drawing/2014/main" id="{A46811C6-FEBA-94C3-8F29-3448B785F75F}"/>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5835719" y="1453810"/>
            <a:ext cx="3833004" cy="1790854"/>
          </a:xfrm>
          <a:prstGeom prst="rect">
            <a:avLst/>
          </a:prstGeom>
        </p:spPr>
      </p:pic>
      <p:pic>
        <p:nvPicPr>
          <p:cNvPr id="54" name="그림 53">
            <a:extLst>
              <a:ext uri="{FF2B5EF4-FFF2-40B4-BE49-F238E27FC236}">
                <a16:creationId xmlns:a16="http://schemas.microsoft.com/office/drawing/2014/main" id="{2BD6F2B5-BA0B-4C2C-FA9F-F89A67D950DA}"/>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100000"/>
                    </a14:imgEffect>
                  </a14:imgLayer>
                </a14:imgProps>
              </a:ext>
            </a:extLst>
          </a:blip>
          <a:stretch>
            <a:fillRect/>
          </a:stretch>
        </p:blipFill>
        <p:spPr>
          <a:xfrm>
            <a:off x="4974467" y="4282424"/>
            <a:ext cx="1840612" cy="1955928"/>
          </a:xfrm>
          <a:prstGeom prst="rect">
            <a:avLst/>
          </a:prstGeom>
        </p:spPr>
      </p:pic>
      <p:pic>
        <p:nvPicPr>
          <p:cNvPr id="56" name="그림 55">
            <a:extLst>
              <a:ext uri="{FF2B5EF4-FFF2-40B4-BE49-F238E27FC236}">
                <a16:creationId xmlns:a16="http://schemas.microsoft.com/office/drawing/2014/main" id="{E30C339F-94FD-2D3E-36DD-D25915C7F658}"/>
              </a:ext>
            </a:extLst>
          </p:cNvPr>
          <p:cNvPicPr>
            <a:picLocks noChangeAspect="1"/>
          </p:cNvPicPr>
          <p:nvPr/>
        </p:nvPicPr>
        <p:blipFill>
          <a:blip r:embed="rId19"/>
          <a:stretch>
            <a:fillRect/>
          </a:stretch>
        </p:blipFill>
        <p:spPr>
          <a:xfrm>
            <a:off x="8616227" y="4252138"/>
            <a:ext cx="1975110" cy="2019652"/>
          </a:xfrm>
          <a:prstGeom prst="rect">
            <a:avLst/>
          </a:prstGeom>
        </p:spPr>
      </p:pic>
    </p:spTree>
    <p:extLst>
      <p:ext uri="{BB962C8B-B14F-4D97-AF65-F5344CB8AC3E}">
        <p14:creationId xmlns:p14="http://schemas.microsoft.com/office/powerpoint/2010/main" val="175802992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2501</TotalTime>
  <Words>1665</Words>
  <Application>Microsoft Office PowerPoint</Application>
  <PresentationFormat>와이드스크린</PresentationFormat>
  <Paragraphs>197</Paragraphs>
  <Slides>32</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32</vt:i4>
      </vt:variant>
    </vt:vector>
  </HeadingPairs>
  <TitlesOfParts>
    <vt:vector size="39" baseType="lpstr">
      <vt:lpstr>Gmarket Sans Bold</vt:lpstr>
      <vt:lpstr>noto</vt:lpstr>
      <vt:lpstr>Noto Sans KR Regular</vt:lpstr>
      <vt:lpstr>Pretendard</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지원 김</dc:creator>
  <cp:lastModifiedBy>상진 김</cp:lastModifiedBy>
  <cp:revision>27</cp:revision>
  <dcterms:created xsi:type="dcterms:W3CDTF">2023-05-11T09:48:42Z</dcterms:created>
  <dcterms:modified xsi:type="dcterms:W3CDTF">2024-10-22T12:51:05Z</dcterms:modified>
</cp:coreProperties>
</file>